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132"/>
  </p:notesMasterIdLst>
  <p:handoutMasterIdLst>
    <p:handoutMasterId r:id="rId133"/>
  </p:handoutMasterIdLst>
  <p:sldIdLst>
    <p:sldId id="258" r:id="rId2"/>
    <p:sldId id="260" r:id="rId3"/>
    <p:sldId id="335" r:id="rId4"/>
    <p:sldId id="337" r:id="rId5"/>
    <p:sldId id="262" r:id="rId6"/>
    <p:sldId id="263" r:id="rId7"/>
    <p:sldId id="264" r:id="rId8"/>
    <p:sldId id="265" r:id="rId9"/>
    <p:sldId id="266" r:id="rId10"/>
    <p:sldId id="329" r:id="rId11"/>
    <p:sldId id="324" r:id="rId12"/>
    <p:sldId id="397" r:id="rId13"/>
    <p:sldId id="394" r:id="rId14"/>
    <p:sldId id="347" r:id="rId15"/>
    <p:sldId id="348" r:id="rId16"/>
    <p:sldId id="380" r:id="rId17"/>
    <p:sldId id="381" r:id="rId18"/>
    <p:sldId id="349" r:id="rId19"/>
    <p:sldId id="345" r:id="rId20"/>
    <p:sldId id="351" r:id="rId21"/>
    <p:sldId id="360" r:id="rId22"/>
    <p:sldId id="352" r:id="rId23"/>
    <p:sldId id="361" r:id="rId24"/>
    <p:sldId id="384" r:id="rId25"/>
    <p:sldId id="385" r:id="rId26"/>
    <p:sldId id="386" r:id="rId27"/>
    <p:sldId id="387" r:id="rId28"/>
    <p:sldId id="388" r:id="rId29"/>
    <p:sldId id="389" r:id="rId30"/>
    <p:sldId id="383" r:id="rId31"/>
    <p:sldId id="350" r:id="rId32"/>
    <p:sldId id="354" r:id="rId33"/>
    <p:sldId id="331" r:id="rId34"/>
    <p:sldId id="357" r:id="rId35"/>
    <p:sldId id="373" r:id="rId36"/>
    <p:sldId id="395" r:id="rId37"/>
    <p:sldId id="396" r:id="rId38"/>
    <p:sldId id="374" r:id="rId39"/>
    <p:sldId id="346" r:id="rId40"/>
    <p:sldId id="359" r:id="rId41"/>
    <p:sldId id="353" r:id="rId42"/>
    <p:sldId id="355" r:id="rId43"/>
    <p:sldId id="356" r:id="rId44"/>
    <p:sldId id="358" r:id="rId45"/>
    <p:sldId id="333" r:id="rId46"/>
    <p:sldId id="362" r:id="rId47"/>
    <p:sldId id="382" r:id="rId48"/>
    <p:sldId id="330" r:id="rId49"/>
    <p:sldId id="267" r:id="rId50"/>
    <p:sldId id="268" r:id="rId51"/>
    <p:sldId id="270" r:id="rId52"/>
    <p:sldId id="271" r:id="rId53"/>
    <p:sldId id="272" r:id="rId54"/>
    <p:sldId id="273" r:id="rId55"/>
    <p:sldId id="274" r:id="rId56"/>
    <p:sldId id="275" r:id="rId57"/>
    <p:sldId id="276" r:id="rId58"/>
    <p:sldId id="277" r:id="rId59"/>
    <p:sldId id="278" r:id="rId60"/>
    <p:sldId id="279" r:id="rId61"/>
    <p:sldId id="280" r:id="rId62"/>
    <p:sldId id="281" r:id="rId63"/>
    <p:sldId id="282" r:id="rId64"/>
    <p:sldId id="283" r:id="rId65"/>
    <p:sldId id="285" r:id="rId66"/>
    <p:sldId id="284" r:id="rId67"/>
    <p:sldId id="375" r:id="rId68"/>
    <p:sldId id="376" r:id="rId69"/>
    <p:sldId id="377" r:id="rId70"/>
    <p:sldId id="286" r:id="rId71"/>
    <p:sldId id="287" r:id="rId72"/>
    <p:sldId id="288" r:id="rId73"/>
    <p:sldId id="325" r:id="rId74"/>
    <p:sldId id="289" r:id="rId75"/>
    <p:sldId id="290" r:id="rId76"/>
    <p:sldId id="291" r:id="rId77"/>
    <p:sldId id="292" r:id="rId78"/>
    <p:sldId id="326" r:id="rId79"/>
    <p:sldId id="293" r:id="rId80"/>
    <p:sldId id="294" r:id="rId81"/>
    <p:sldId id="296" r:id="rId82"/>
    <p:sldId id="297" r:id="rId83"/>
    <p:sldId id="298" r:id="rId84"/>
    <p:sldId id="299" r:id="rId85"/>
    <p:sldId id="300" r:id="rId86"/>
    <p:sldId id="301" r:id="rId87"/>
    <p:sldId id="302" r:id="rId88"/>
    <p:sldId id="303" r:id="rId89"/>
    <p:sldId id="304" r:id="rId90"/>
    <p:sldId id="327" r:id="rId91"/>
    <p:sldId id="343" r:id="rId92"/>
    <p:sldId id="305" r:id="rId93"/>
    <p:sldId id="341" r:id="rId94"/>
    <p:sldId id="340" r:id="rId95"/>
    <p:sldId id="306" r:id="rId96"/>
    <p:sldId id="307" r:id="rId97"/>
    <p:sldId id="308" r:id="rId98"/>
    <p:sldId id="309" r:id="rId99"/>
    <p:sldId id="310" r:id="rId100"/>
    <p:sldId id="342" r:id="rId101"/>
    <p:sldId id="344" r:id="rId102"/>
    <p:sldId id="313" r:id="rId103"/>
    <p:sldId id="312" r:id="rId104"/>
    <p:sldId id="367" r:id="rId105"/>
    <p:sldId id="368" r:id="rId106"/>
    <p:sldId id="371" r:id="rId107"/>
    <p:sldId id="372" r:id="rId108"/>
    <p:sldId id="366" r:id="rId109"/>
    <p:sldId id="332" r:id="rId110"/>
    <p:sldId id="334" r:id="rId111"/>
    <p:sldId id="378" r:id="rId112"/>
    <p:sldId id="379" r:id="rId113"/>
    <p:sldId id="391" r:id="rId114"/>
    <p:sldId id="392" r:id="rId115"/>
    <p:sldId id="393" r:id="rId116"/>
    <p:sldId id="390" r:id="rId117"/>
    <p:sldId id="363" r:id="rId118"/>
    <p:sldId id="364" r:id="rId119"/>
    <p:sldId id="365" r:id="rId120"/>
    <p:sldId id="328" r:id="rId121"/>
    <p:sldId id="314" r:id="rId122"/>
    <p:sldId id="315" r:id="rId123"/>
    <p:sldId id="316" r:id="rId124"/>
    <p:sldId id="317" r:id="rId125"/>
    <p:sldId id="318" r:id="rId126"/>
    <p:sldId id="319" r:id="rId127"/>
    <p:sldId id="320" r:id="rId128"/>
    <p:sldId id="321" r:id="rId129"/>
    <p:sldId id="322" r:id="rId130"/>
    <p:sldId id="323" r:id="rId13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89" autoAdjust="0"/>
    <p:restoredTop sz="94660"/>
  </p:normalViewPr>
  <p:slideViewPr>
    <p:cSldViewPr snapToGrid="0">
      <p:cViewPr>
        <p:scale>
          <a:sx n="87" d="100"/>
          <a:sy n="87" d="100"/>
        </p:scale>
        <p:origin x="-90" y="-192"/>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276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ADE1B7-CB67-40A5-9258-2913DC9F139B}" type="datetimeFigureOut">
              <a:rPr lang="it-IT" smtClean="0"/>
              <a:t>07/11/2018</a:t>
            </a:fld>
            <a:endParaRPr lang="it-IT" dirty="0"/>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dirty="0"/>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D48F38-B8F2-4B46-80C4-5F937E660482}" type="slidenum">
              <a:rPr lang="it-IT" smtClean="0"/>
              <a:t>‹N›</a:t>
            </a:fld>
            <a:endParaRPr lang="it-IT" dirty="0"/>
          </a:p>
        </p:txBody>
      </p:sp>
    </p:spTree>
    <p:extLst>
      <p:ext uri="{BB962C8B-B14F-4D97-AF65-F5344CB8AC3E}">
        <p14:creationId xmlns:p14="http://schemas.microsoft.com/office/powerpoint/2010/main" val="3861244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BFCDA6-2F2E-450A-9970-69F0B3F68EF8}" type="datetimeFigureOut">
              <a:rPr lang="it-IT" smtClean="0"/>
              <a:t>07/11/2018</a:t>
            </a:fld>
            <a:endParaRPr lang="it-IT" dirty="0"/>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576BC7-A647-4CAF-8C8F-DB7D1FCE0130}" type="slidenum">
              <a:rPr lang="it-IT" smtClean="0"/>
              <a:t>‹N›</a:t>
            </a:fld>
            <a:endParaRPr lang="it-IT" dirty="0"/>
          </a:p>
        </p:txBody>
      </p:sp>
    </p:spTree>
    <p:extLst>
      <p:ext uri="{BB962C8B-B14F-4D97-AF65-F5344CB8AC3E}">
        <p14:creationId xmlns:p14="http://schemas.microsoft.com/office/powerpoint/2010/main" val="1466401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5874"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a:defRPr sz="2800">
                <a:solidFill>
                  <a:schemeClr val="tx1"/>
                </a:solidFill>
                <a:latin typeface="Verdana" pitchFamily="34" charset="0"/>
              </a:defRPr>
            </a:lvl1pPr>
            <a:lvl2pPr marL="742950" indent="-285750" defTabSz="955675">
              <a:defRPr sz="2800">
                <a:solidFill>
                  <a:schemeClr val="tx1"/>
                </a:solidFill>
                <a:latin typeface="Verdana" pitchFamily="34" charset="0"/>
              </a:defRPr>
            </a:lvl2pPr>
            <a:lvl3pPr marL="1143000" indent="-228600" defTabSz="955675">
              <a:defRPr sz="2800">
                <a:solidFill>
                  <a:schemeClr val="tx1"/>
                </a:solidFill>
                <a:latin typeface="Verdana" pitchFamily="34" charset="0"/>
              </a:defRPr>
            </a:lvl3pPr>
            <a:lvl4pPr marL="1600200" indent="-228600" defTabSz="955675">
              <a:defRPr sz="2800">
                <a:solidFill>
                  <a:schemeClr val="tx1"/>
                </a:solidFill>
                <a:latin typeface="Verdana" pitchFamily="34" charset="0"/>
              </a:defRPr>
            </a:lvl4pPr>
            <a:lvl5pPr marL="2057400" indent="-228600" defTabSz="955675">
              <a:defRPr sz="2800">
                <a:solidFill>
                  <a:schemeClr val="tx1"/>
                </a:solidFill>
                <a:latin typeface="Verdana" pitchFamily="34" charset="0"/>
              </a:defRPr>
            </a:lvl5pPr>
            <a:lvl6pPr marL="2514600" indent="-228600" defTabSz="955675" eaLnBrk="0" fontAlgn="base" hangingPunct="0">
              <a:spcBef>
                <a:spcPct val="0"/>
              </a:spcBef>
              <a:spcAft>
                <a:spcPct val="0"/>
              </a:spcAft>
              <a:defRPr sz="2800">
                <a:solidFill>
                  <a:schemeClr val="tx1"/>
                </a:solidFill>
                <a:latin typeface="Verdana" pitchFamily="34" charset="0"/>
              </a:defRPr>
            </a:lvl6pPr>
            <a:lvl7pPr marL="2971800" indent="-228600" defTabSz="955675" eaLnBrk="0" fontAlgn="base" hangingPunct="0">
              <a:spcBef>
                <a:spcPct val="0"/>
              </a:spcBef>
              <a:spcAft>
                <a:spcPct val="0"/>
              </a:spcAft>
              <a:defRPr sz="2800">
                <a:solidFill>
                  <a:schemeClr val="tx1"/>
                </a:solidFill>
                <a:latin typeface="Verdana" pitchFamily="34" charset="0"/>
              </a:defRPr>
            </a:lvl7pPr>
            <a:lvl8pPr marL="3429000" indent="-228600" defTabSz="955675" eaLnBrk="0" fontAlgn="base" hangingPunct="0">
              <a:spcBef>
                <a:spcPct val="0"/>
              </a:spcBef>
              <a:spcAft>
                <a:spcPct val="0"/>
              </a:spcAft>
              <a:defRPr sz="2800">
                <a:solidFill>
                  <a:schemeClr val="tx1"/>
                </a:solidFill>
                <a:latin typeface="Verdana" pitchFamily="34" charset="0"/>
              </a:defRPr>
            </a:lvl8pPr>
            <a:lvl9pPr marL="3886200" indent="-228600" defTabSz="955675" eaLnBrk="0" fontAlgn="base" hangingPunct="0">
              <a:spcBef>
                <a:spcPct val="0"/>
              </a:spcBef>
              <a:spcAft>
                <a:spcPct val="0"/>
              </a:spcAft>
              <a:defRPr sz="2800">
                <a:solidFill>
                  <a:schemeClr val="tx1"/>
                </a:solidFill>
                <a:latin typeface="Verdana" pitchFamily="34" charset="0"/>
              </a:defRPr>
            </a:lvl9pPr>
          </a:lstStyle>
          <a:p>
            <a:pPr marL="0" marR="0" lvl="0" indent="0" algn="r" defTabSz="955675" rtl="0" eaLnBrk="1" fontAlgn="auto" latinLnBrk="0" hangingPunct="1">
              <a:lnSpc>
                <a:spcPct val="100000"/>
              </a:lnSpc>
              <a:spcBef>
                <a:spcPts val="0"/>
              </a:spcBef>
              <a:spcAft>
                <a:spcPts val="0"/>
              </a:spcAft>
              <a:buClrTx/>
              <a:buSzTx/>
              <a:buFontTx/>
              <a:buNone/>
              <a:tabLst/>
              <a:defRPr/>
            </a:pPr>
            <a:fld id="{89FABE81-D4B8-4CAD-8CB7-382358B86213}" type="slidenum">
              <a:rPr kumimoji="0" lang="it-IT" altLang="it-IT" sz="13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55675" rtl="0" eaLnBrk="1" fontAlgn="auto" latinLnBrk="0" hangingPunct="1">
                <a:lnSpc>
                  <a:spcPct val="100000"/>
                </a:lnSpc>
                <a:spcBef>
                  <a:spcPts val="0"/>
                </a:spcBef>
                <a:spcAft>
                  <a:spcPts val="0"/>
                </a:spcAft>
                <a:buClrTx/>
                <a:buSzTx/>
                <a:buFontTx/>
                <a:buNone/>
                <a:tabLst/>
                <a:defRPr/>
              </a:pPr>
              <a:t>1</a:t>
            </a:fld>
            <a:endParaRPr kumimoji="0" lang="it-IT" altLang="it-IT" sz="1300" b="0"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p:txBody>
      </p:sp>
      <p:sp>
        <p:nvSpPr>
          <p:cNvPr id="335875" name="Rectangle 1"/>
          <p:cNvSpPr>
            <a:spLocks noGrp="1" noRot="1" noChangeAspect="1" noChangeArrowheads="1" noTextEdit="1"/>
          </p:cNvSpPr>
          <p:nvPr>
            <p:ph type="sldImg"/>
          </p:nvPr>
        </p:nvSpPr>
        <p:spPr>
          <a:solidFill>
            <a:srgbClr val="FFFFFF"/>
          </a:solidFill>
          <a:ln/>
        </p:spPr>
      </p:sp>
      <p:sp>
        <p:nvSpPr>
          <p:cNvPr id="335876" name="Rectangle 2"/>
          <p:cNvSpPr>
            <a:spLocks noGrp="1" noChangeArrowheads="1"/>
          </p:cNvSpPr>
          <p:nvPr>
            <p:ph type="body" idx="1"/>
          </p:nvPr>
        </p:nvSpPr>
        <p:spPr>
          <a:xfrm>
            <a:off x="679451" y="4715710"/>
            <a:ext cx="543877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altLang="it-IT" dirty="0" smtClean="0"/>
          </a:p>
        </p:txBody>
      </p:sp>
    </p:spTree>
    <p:extLst>
      <p:ext uri="{BB962C8B-B14F-4D97-AF65-F5344CB8AC3E}">
        <p14:creationId xmlns:p14="http://schemas.microsoft.com/office/powerpoint/2010/main" val="35794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15</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16</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17</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19</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21</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25</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26</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27</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29</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31</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35</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36</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37</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39</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41</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45</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46</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47</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48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73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78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90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109</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111</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115</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116</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117</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118</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119</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120</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11</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12</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13</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250"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3989">
              <a:defRPr sz="2800">
                <a:solidFill>
                  <a:schemeClr val="tx1"/>
                </a:solidFill>
                <a:latin typeface="Verdana" pitchFamily="34" charset="0"/>
              </a:defRPr>
            </a:lvl1pPr>
            <a:lvl2pPr marL="742873" indent="-285721" defTabSz="953989">
              <a:defRPr sz="2800">
                <a:solidFill>
                  <a:schemeClr val="tx1"/>
                </a:solidFill>
                <a:latin typeface="Verdana" pitchFamily="34" charset="0"/>
              </a:defRPr>
            </a:lvl2pPr>
            <a:lvl3pPr marL="1142881" indent="-228576" defTabSz="953989">
              <a:defRPr sz="2800">
                <a:solidFill>
                  <a:schemeClr val="tx1"/>
                </a:solidFill>
                <a:latin typeface="Verdana" pitchFamily="34" charset="0"/>
              </a:defRPr>
            </a:lvl3pPr>
            <a:lvl4pPr marL="1600034" indent="-228576" defTabSz="953989">
              <a:defRPr sz="2800">
                <a:solidFill>
                  <a:schemeClr val="tx1"/>
                </a:solidFill>
                <a:latin typeface="Verdana" pitchFamily="34" charset="0"/>
              </a:defRPr>
            </a:lvl4pPr>
            <a:lvl5pPr marL="2057186" indent="-228576" defTabSz="953989">
              <a:defRPr sz="2800">
                <a:solidFill>
                  <a:schemeClr val="tx1"/>
                </a:solidFill>
                <a:latin typeface="Verdana" pitchFamily="34" charset="0"/>
              </a:defRPr>
            </a:lvl5pPr>
            <a:lvl6pPr marL="2514339" indent="-228576" defTabSz="953989" eaLnBrk="0" fontAlgn="base" hangingPunct="0">
              <a:spcBef>
                <a:spcPct val="0"/>
              </a:spcBef>
              <a:spcAft>
                <a:spcPct val="0"/>
              </a:spcAft>
              <a:defRPr sz="2800">
                <a:solidFill>
                  <a:schemeClr val="tx1"/>
                </a:solidFill>
                <a:latin typeface="Verdana" pitchFamily="34" charset="0"/>
              </a:defRPr>
            </a:lvl6pPr>
            <a:lvl7pPr marL="2971491" indent="-228576" defTabSz="953989" eaLnBrk="0" fontAlgn="base" hangingPunct="0">
              <a:spcBef>
                <a:spcPct val="0"/>
              </a:spcBef>
              <a:spcAft>
                <a:spcPct val="0"/>
              </a:spcAft>
              <a:defRPr sz="2800">
                <a:solidFill>
                  <a:schemeClr val="tx1"/>
                </a:solidFill>
                <a:latin typeface="Verdana" pitchFamily="34" charset="0"/>
              </a:defRPr>
            </a:lvl7pPr>
            <a:lvl8pPr marL="3428644" indent="-228576" defTabSz="953989" eaLnBrk="0" fontAlgn="base" hangingPunct="0">
              <a:spcBef>
                <a:spcPct val="0"/>
              </a:spcBef>
              <a:spcAft>
                <a:spcPct val="0"/>
              </a:spcAft>
              <a:defRPr sz="2800">
                <a:solidFill>
                  <a:schemeClr val="tx1"/>
                </a:solidFill>
                <a:latin typeface="Verdana" pitchFamily="34" charset="0"/>
              </a:defRPr>
            </a:lvl8pPr>
            <a:lvl9pPr marL="3885797" indent="-228576" defTabSz="953989" eaLnBrk="0" fontAlgn="base" hangingPunct="0">
              <a:spcBef>
                <a:spcPct val="0"/>
              </a:spcBef>
              <a:spcAft>
                <a:spcPct val="0"/>
              </a:spcAft>
              <a:defRPr sz="2800">
                <a:solidFill>
                  <a:schemeClr val="tx1"/>
                </a:solidFill>
                <a:latin typeface="Verdana" pitchFamily="34" charset="0"/>
              </a:defRPr>
            </a:lvl9pPr>
          </a:lstStyle>
          <a:p>
            <a:fld id="{6D6F464A-888E-4A64-A8C5-2F48CA104D57}" type="slidenum">
              <a:rPr lang="it-IT" altLang="it-IT" sz="1300">
                <a:solidFill>
                  <a:srgbClr val="000000"/>
                </a:solidFill>
                <a:latin typeface="Times New Roman" pitchFamily="18" charset="0"/>
              </a:rPr>
              <a:pPr/>
              <a:t>14</a:t>
            </a:fld>
            <a:endParaRPr lang="it-IT" altLang="it-IT" sz="1300" dirty="0">
              <a:solidFill>
                <a:srgbClr val="000000"/>
              </a:solidFill>
              <a:latin typeface="Times New Roman" pitchFamily="18" charset="0"/>
            </a:endParaRPr>
          </a:p>
        </p:txBody>
      </p:sp>
      <p:sp>
        <p:nvSpPr>
          <p:cNvPr id="437251"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43725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it-IT" altLang="it-IT" dirty="0" smtClean="0"/>
          </a:p>
        </p:txBody>
      </p:sp>
    </p:spTree>
    <p:extLst>
      <p:ext uri="{BB962C8B-B14F-4D97-AF65-F5344CB8AC3E}">
        <p14:creationId xmlns:p14="http://schemas.microsoft.com/office/powerpoint/2010/main" val="1937244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476211" y="214291"/>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857213" y="2071678"/>
            <a:ext cx="8534400" cy="17526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smtClean="0"/>
              <a:t>Fare clic per modificare lo stile del sottotitolo dello schema</a:t>
            </a:r>
            <a:endParaRPr lang="it-IT" dirty="0"/>
          </a:p>
        </p:txBody>
      </p:sp>
    </p:spTree>
    <p:extLst>
      <p:ext uri="{BB962C8B-B14F-4D97-AF65-F5344CB8AC3E}">
        <p14:creationId xmlns:p14="http://schemas.microsoft.com/office/powerpoint/2010/main" val="13724958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it-IT" dirty="0" smtClean="0"/>
              <a:t>Fare clic per modificare lo stile del titolo</a:t>
            </a:r>
            <a:endParaRPr lang="it-IT" dirty="0"/>
          </a:p>
        </p:txBody>
      </p:sp>
      <p:sp>
        <p:nvSpPr>
          <p:cNvPr id="3" name="Segnaposto tes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endParaRPr lang="it-IT" dirty="0"/>
          </a:p>
        </p:txBody>
      </p:sp>
      <p:pic>
        <p:nvPicPr>
          <p:cNvPr id="8" name="Picture 1" descr="C:\Users\PraAle\Downloads\Logo UGRC.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072467" y="34925"/>
            <a:ext cx="4415367"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6568" y="4437064"/>
            <a:ext cx="2950633"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Immagin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043786" y="92075"/>
            <a:ext cx="2976764" cy="787796"/>
          </a:xfrm>
          <a:prstGeom prst="rect">
            <a:avLst/>
          </a:prstGeom>
        </p:spPr>
      </p:pic>
    </p:spTree>
    <p:extLst>
      <p:ext uri="{BB962C8B-B14F-4D97-AF65-F5344CB8AC3E}">
        <p14:creationId xmlns:p14="http://schemas.microsoft.com/office/powerpoint/2010/main" val="73804133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None/>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611559" y="1700808"/>
            <a:ext cx="11068811" cy="2376264"/>
          </a:xfrm>
          <a:prstGeom prst="rect">
            <a:avLst/>
          </a:prstGeom>
          <a:ln w="28575">
            <a:solidFill>
              <a:schemeClr val="accent1"/>
            </a:solidFill>
          </a:ln>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1pPr>
            <a:lvl2pPr marL="4572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4">
              <a:spcBef>
                <a:spcPct val="0"/>
              </a:spcBef>
              <a:defRPr/>
            </a:pPr>
            <a:endParaRPr lang="it-IT" sz="1600" b="1" i="1" dirty="0" smtClean="0">
              <a:solidFill>
                <a:schemeClr val="tx1"/>
              </a:solidFill>
            </a:endParaRPr>
          </a:p>
          <a:p>
            <a:pPr marL="0" lvl="4">
              <a:spcBef>
                <a:spcPct val="0"/>
              </a:spcBef>
              <a:defRPr/>
            </a:pPr>
            <a:endParaRPr lang="it-IT" sz="2000" b="1" i="1" dirty="0" smtClean="0">
              <a:solidFill>
                <a:schemeClr val="tx1"/>
              </a:solidFill>
            </a:endParaRPr>
          </a:p>
          <a:p>
            <a:pPr marL="0" lvl="4">
              <a:spcBef>
                <a:spcPct val="0"/>
              </a:spcBef>
              <a:defRPr/>
            </a:pPr>
            <a:r>
              <a:rPr lang="it-IT" sz="4000" b="1" i="1" dirty="0" smtClean="0">
                <a:solidFill>
                  <a:schemeClr val="tx1"/>
                </a:solidFill>
              </a:rPr>
              <a:t>LA REVISIONE LEGALE: </a:t>
            </a:r>
          </a:p>
          <a:p>
            <a:pPr marL="0" lvl="4">
              <a:spcBef>
                <a:spcPct val="0"/>
              </a:spcBef>
              <a:defRPr/>
            </a:pPr>
            <a:r>
              <a:rPr lang="it-IT" sz="4000" b="1" i="1" dirty="0" smtClean="0">
                <a:solidFill>
                  <a:schemeClr val="tx1"/>
                </a:solidFill>
              </a:rPr>
              <a:t>LE PROCEDURE DI CONTROLLO CONTABILE</a:t>
            </a:r>
          </a:p>
        </p:txBody>
      </p:sp>
      <p:sp>
        <p:nvSpPr>
          <p:cNvPr id="3" name="Sottotitolo 2"/>
          <p:cNvSpPr>
            <a:spLocks noGrp="1"/>
          </p:cNvSpPr>
          <p:nvPr>
            <p:ph type="subTitle" idx="1"/>
          </p:nvPr>
        </p:nvSpPr>
        <p:spPr>
          <a:xfrm>
            <a:off x="5679909" y="4386876"/>
            <a:ext cx="3600177" cy="1728192"/>
          </a:xfrm>
        </p:spPr>
        <p:txBody>
          <a:bodyPr rtlCol="0">
            <a:noAutofit/>
          </a:bodyPr>
          <a:lstStyle/>
          <a:p>
            <a:pPr marL="0" lvl="4" eaLnBrk="1" fontAlgn="auto" hangingPunct="1">
              <a:spcBef>
                <a:spcPct val="0"/>
              </a:spcBef>
              <a:spcAft>
                <a:spcPts val="0"/>
              </a:spcAft>
              <a:buFont typeface="Arial" pitchFamily="34" charset="0"/>
              <a:buNone/>
              <a:defRPr/>
            </a:pPr>
            <a:r>
              <a:rPr lang="it-IT" b="1" i="1" dirty="0" smtClean="0">
                <a:solidFill>
                  <a:schemeClr val="tx1"/>
                </a:solidFill>
              </a:rPr>
              <a:t>a cura di</a:t>
            </a:r>
          </a:p>
          <a:p>
            <a:pPr marL="0" lvl="4" eaLnBrk="1" fontAlgn="auto" hangingPunct="1">
              <a:spcBef>
                <a:spcPct val="0"/>
              </a:spcBef>
              <a:spcAft>
                <a:spcPts val="0"/>
              </a:spcAft>
              <a:buFont typeface="Arial" pitchFamily="34" charset="0"/>
              <a:buNone/>
              <a:defRPr/>
            </a:pPr>
            <a:endParaRPr lang="it-IT" sz="1050" b="1" i="1" dirty="0" smtClean="0">
              <a:solidFill>
                <a:schemeClr val="tx1"/>
              </a:solidFill>
            </a:endParaRPr>
          </a:p>
          <a:p>
            <a:pPr marL="0" lvl="4" eaLnBrk="1" fontAlgn="auto" hangingPunct="1">
              <a:spcBef>
                <a:spcPct val="0"/>
              </a:spcBef>
              <a:spcAft>
                <a:spcPts val="0"/>
              </a:spcAft>
              <a:buFont typeface="Arial" pitchFamily="34" charset="0"/>
              <a:buNone/>
              <a:defRPr/>
            </a:pPr>
            <a:r>
              <a:rPr lang="it-IT" b="1" i="1" dirty="0" smtClean="0">
                <a:solidFill>
                  <a:schemeClr val="tx1"/>
                </a:solidFill>
              </a:rPr>
              <a:t>Fabrizio Giovanni Poggiani</a:t>
            </a:r>
          </a:p>
          <a:p>
            <a:pPr marL="0" lvl="4" eaLnBrk="1" fontAlgn="auto" hangingPunct="1">
              <a:spcBef>
                <a:spcPct val="0"/>
              </a:spcBef>
              <a:spcAft>
                <a:spcPts val="0"/>
              </a:spcAft>
              <a:buFont typeface="Arial" pitchFamily="34" charset="0"/>
              <a:buNone/>
              <a:defRPr/>
            </a:pPr>
            <a:endParaRPr lang="it-IT" sz="1800" b="1" i="1" dirty="0" smtClean="0">
              <a:solidFill>
                <a:schemeClr val="tx1"/>
              </a:solidFill>
            </a:endParaRPr>
          </a:p>
          <a:p>
            <a:pPr marL="0" lvl="4" eaLnBrk="1" fontAlgn="auto" hangingPunct="1">
              <a:spcBef>
                <a:spcPct val="0"/>
              </a:spcBef>
              <a:spcAft>
                <a:spcPts val="0"/>
              </a:spcAft>
              <a:buFont typeface="Arial" pitchFamily="34" charset="0"/>
              <a:buNone/>
              <a:defRPr/>
            </a:pPr>
            <a:r>
              <a:rPr lang="it-IT" b="1" i="1" dirty="0" smtClean="0">
                <a:solidFill>
                  <a:schemeClr val="tx1"/>
                </a:solidFill>
              </a:rPr>
              <a:t>ODCEC Pistoia</a:t>
            </a:r>
          </a:p>
          <a:p>
            <a:pPr marL="0" lvl="4" eaLnBrk="1" fontAlgn="auto" hangingPunct="1">
              <a:spcBef>
                <a:spcPct val="0"/>
              </a:spcBef>
              <a:spcAft>
                <a:spcPts val="0"/>
              </a:spcAft>
              <a:buFont typeface="Arial" pitchFamily="34" charset="0"/>
              <a:buNone/>
              <a:defRPr/>
            </a:pPr>
            <a:endParaRPr lang="it-IT" b="1" i="1" dirty="0">
              <a:solidFill>
                <a:schemeClr val="tx2">
                  <a:lumMod val="50000"/>
                </a:schemeClr>
              </a:solidFill>
            </a:endParaRP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80842" y="4871386"/>
            <a:ext cx="900000" cy="89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699020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IL CONTROLLO DELLA CONTABILITA’</a:t>
            </a:r>
          </a:p>
        </p:txBody>
      </p:sp>
    </p:spTree>
    <p:extLst>
      <p:ext uri="{BB962C8B-B14F-4D97-AF65-F5344CB8AC3E}">
        <p14:creationId xmlns:p14="http://schemas.microsoft.com/office/powerpoint/2010/main" val="54557891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239349" y="1484784"/>
            <a:ext cx="115408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SUI SALDI DI BILANCIO</a:t>
            </a:r>
            <a:endParaRPr lang="it-IT" sz="2800" b="1" dirty="0">
              <a:solidFill>
                <a:schemeClr val="tx1"/>
              </a:solidFill>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49" y="2545217"/>
            <a:ext cx="11540847" cy="370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255419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219781" y="1124744"/>
            <a:ext cx="115408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SUI SALDI DI BILANCIO</a:t>
            </a:r>
            <a:endParaRPr lang="it-IT" sz="2800" b="1"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49" y="2133601"/>
            <a:ext cx="11540848" cy="3341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520958" y="5802423"/>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250010264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412776"/>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PROCEDURE DI VALIDITA’</a:t>
            </a:r>
            <a:endParaRPr lang="it-IT" sz="2800" b="1" dirty="0">
              <a:solidFill>
                <a:schemeClr val="tx1"/>
              </a:solidFill>
            </a:endParaRPr>
          </a:p>
        </p:txBody>
      </p:sp>
      <p:sp>
        <p:nvSpPr>
          <p:cNvPr id="5" name="Rettangolo 4"/>
          <p:cNvSpPr/>
          <p:nvPr/>
        </p:nvSpPr>
        <p:spPr>
          <a:xfrm>
            <a:off x="683841" y="5805264"/>
            <a:ext cx="10692747" cy="7977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1" y="2340429"/>
            <a:ext cx="10692747" cy="3102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226027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3" y="1186543"/>
            <a:ext cx="10371178" cy="94631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RISCHIO DI REVISIONE, DI INDIVIDUAZIONE E DI ERRORI SIGNIFICATIVI</a:t>
            </a:r>
            <a:endParaRPr lang="it-IT" sz="2800" b="1" dirty="0">
              <a:solidFill>
                <a:schemeClr val="tx1"/>
              </a:solidFill>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2348880"/>
            <a:ext cx="10490200" cy="4326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815172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083026"/>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RISCHIO DI REVISIONE</a:t>
            </a:r>
            <a:endParaRPr lang="it-IT" sz="2800" b="1" dirty="0">
              <a:solidFill>
                <a:schemeClr val="tx1"/>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0" y="2057400"/>
            <a:ext cx="10692747" cy="4178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997903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083026"/>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RISCHIO DI REVISIONE</a:t>
            </a:r>
            <a:endParaRPr lang="it-IT" sz="2800" b="1" dirty="0">
              <a:solidFill>
                <a:schemeClr val="tx1"/>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2" y="2111829"/>
            <a:ext cx="10692746" cy="4308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08075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1" y="870858"/>
            <a:ext cx="10692747" cy="5812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3643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51857"/>
            <a:ext cx="10657115" cy="5153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515846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083026"/>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RISCHIO DI REVISIONE</a:t>
            </a:r>
            <a:endParaRPr lang="it-IT" sz="2800" b="1"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369" y="1970315"/>
            <a:ext cx="10692747" cy="4539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046776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LA PROCEDURA DI INVENTARIAZIONE FISICA</a:t>
            </a:r>
          </a:p>
        </p:txBody>
      </p:sp>
    </p:spTree>
    <p:extLst>
      <p:ext uri="{BB962C8B-B14F-4D97-AF65-F5344CB8AC3E}">
        <p14:creationId xmlns:p14="http://schemas.microsoft.com/office/powerpoint/2010/main" val="196629532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841" y="2405744"/>
            <a:ext cx="11233247" cy="3707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633573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L’ATTIVITA’ DI «OSSERVAZIONE»</a:t>
            </a:r>
            <a:endParaRPr lang="it-IT" sz="2800" b="1"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71" y="1850571"/>
            <a:ext cx="11233248"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315399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894455"/>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RILEVAZIONE FISICA</a:t>
            </a:r>
            <a:endParaRPr lang="it-IT" sz="2800" b="1" dirty="0">
              <a:solidFill>
                <a:schemeClr val="tx1"/>
              </a:solidFill>
            </a:endParaRPr>
          </a:p>
        </p:txBody>
      </p:sp>
      <p:sp>
        <p:nvSpPr>
          <p:cNvPr id="6" name="Rettangolo 5"/>
          <p:cNvSpPr/>
          <p:nvPr/>
        </p:nvSpPr>
        <p:spPr>
          <a:xfrm>
            <a:off x="431372" y="6085115"/>
            <a:ext cx="11233248" cy="5832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e ISA ITALIA 501 </a:t>
            </a:r>
            <a:endParaRPr lang="it-IT" sz="2400" b="1" dirty="0">
              <a:solidFill>
                <a:schemeClr val="tx1"/>
              </a:solidFill>
            </a:endParaRPr>
          </a:p>
        </p:txBody>
      </p:sp>
      <p:sp>
        <p:nvSpPr>
          <p:cNvPr id="2" name="Rettangolo 1"/>
          <p:cNvSpPr/>
          <p:nvPr/>
        </p:nvSpPr>
        <p:spPr>
          <a:xfrm>
            <a:off x="431371" y="1719935"/>
            <a:ext cx="11233248" cy="4278094"/>
          </a:xfrm>
          <a:prstGeom prst="rect">
            <a:avLst/>
          </a:prstGeom>
        </p:spPr>
        <p:txBody>
          <a:bodyPr wrap="square">
            <a:spAutoFit/>
          </a:bodyPr>
          <a:lstStyle/>
          <a:p>
            <a:pPr algn="just" fontAlgn="ctr"/>
            <a:r>
              <a:rPr lang="it-IT" sz="1600" b="1" dirty="0">
                <a:solidFill>
                  <a:srgbClr val="000000"/>
                </a:solidFill>
              </a:rPr>
              <a:t>Il revisore, dopo aver valutato le istruzioni e le procedure redatte dalla direzione per l’effettuazione del conteggio fisico e per la rilevazione e il controllo dei relativi risultati, osserva, come indicato, il detto conteggio (o conta), verificando la conformità delle attività poste in essere con le istruzioni impartite</a:t>
            </a:r>
            <a:r>
              <a:rPr lang="it-IT" sz="1600" dirty="0">
                <a:solidFill>
                  <a:srgbClr val="000000"/>
                </a:solidFill>
              </a:rPr>
              <a:t>.</a:t>
            </a:r>
          </a:p>
          <a:p>
            <a:pPr algn="just" fontAlgn="ctr"/>
            <a:r>
              <a:rPr lang="it-IT" sz="1600" dirty="0">
                <a:solidFill>
                  <a:srgbClr val="000000"/>
                </a:solidFill>
              </a:rPr>
              <a:t>La presenza durante la procedura di inventariazione comporta, in aggiunta, l’ispezione delle giacenze per accertarne l’esistenza e valutarne le condizioni, nonché l’esecuzione della verifica.</a:t>
            </a:r>
          </a:p>
          <a:p>
            <a:pPr algn="just" fontAlgn="ctr"/>
            <a:r>
              <a:rPr lang="it-IT" sz="1600" dirty="0">
                <a:solidFill>
                  <a:srgbClr val="000000"/>
                </a:solidFill>
              </a:rPr>
              <a:t>La valutazione delle istruzioni e delle procedure redatte dalla direzione include il fatto che le stesse si occupino di:</a:t>
            </a:r>
          </a:p>
          <a:p>
            <a:pPr marL="285750" indent="-285750" algn="just" fontAlgn="ctr">
              <a:buFont typeface="Arial" panose="020B0604020202020204" pitchFamily="34" charset="0"/>
              <a:buChar char="•"/>
            </a:pPr>
            <a:r>
              <a:rPr lang="it-IT" sz="1600" b="1" dirty="0">
                <a:solidFill>
                  <a:srgbClr val="000000"/>
                </a:solidFill>
              </a:rPr>
              <a:t>la messa in atto di attività di controllo appropriate (per esempio, raccolta delle evidenze utilizzate per la conta fisica delle rimanenze, come i cartellini pre-numerati, la rilevazione delle evidenze non utilizzate per il conteggio nonché le procedure utilizzate per la conta e per la seconda conta</a:t>
            </a:r>
          </a:p>
          <a:p>
            <a:pPr marL="285750" indent="-285750" algn="just" fontAlgn="ctr">
              <a:buFont typeface="Arial" panose="020B0604020202020204" pitchFamily="34" charset="0"/>
              <a:buChar char="•"/>
            </a:pPr>
            <a:r>
              <a:rPr lang="it-IT" sz="1600" b="1" dirty="0" smtClean="0">
                <a:solidFill>
                  <a:srgbClr val="000000"/>
                </a:solidFill>
              </a:rPr>
              <a:t>l’accurata </a:t>
            </a:r>
            <a:r>
              <a:rPr lang="it-IT" sz="1600" b="1" dirty="0">
                <a:solidFill>
                  <a:srgbClr val="000000"/>
                </a:solidFill>
              </a:rPr>
              <a:t>identificazione della fase di completamento dei prodotti in corso di lavorazione, delle voci a lento rigiro, delle voci obsolete o danneggiate e delle rimanenze di proprietà di terzi </a:t>
            </a:r>
            <a:r>
              <a:rPr lang="it-IT" sz="1600" dirty="0">
                <a:solidFill>
                  <a:srgbClr val="000000"/>
                </a:solidFill>
              </a:rPr>
              <a:t>(deposito, lavorazione o altro)</a:t>
            </a:r>
          </a:p>
          <a:p>
            <a:pPr marL="285750" indent="-285750" algn="just" fontAlgn="ctr">
              <a:buFont typeface="Arial" panose="020B0604020202020204" pitchFamily="34" charset="0"/>
              <a:buChar char="•"/>
            </a:pPr>
            <a:r>
              <a:rPr lang="it-IT" sz="1600" b="1" dirty="0" smtClean="0">
                <a:solidFill>
                  <a:srgbClr val="000000"/>
                </a:solidFill>
              </a:rPr>
              <a:t>le </a:t>
            </a:r>
            <a:r>
              <a:rPr lang="it-IT" sz="1600" b="1" dirty="0">
                <a:solidFill>
                  <a:srgbClr val="000000"/>
                </a:solidFill>
              </a:rPr>
              <a:t>procedure utilizzate per stimare le quantità fisiche</a:t>
            </a:r>
          </a:p>
          <a:p>
            <a:pPr marL="285750" indent="-285750" algn="just" fontAlgn="ctr">
              <a:buFont typeface="Arial" panose="020B0604020202020204" pitchFamily="34" charset="0"/>
              <a:buChar char="•"/>
            </a:pPr>
            <a:r>
              <a:rPr lang="it-IT" sz="1600" b="1" dirty="0" smtClean="0">
                <a:solidFill>
                  <a:srgbClr val="000000"/>
                </a:solidFill>
              </a:rPr>
              <a:t>i </a:t>
            </a:r>
            <a:r>
              <a:rPr lang="it-IT" sz="1600" b="1" dirty="0">
                <a:solidFill>
                  <a:srgbClr val="000000"/>
                </a:solidFill>
              </a:rPr>
              <a:t>controlli sui movimenti delle rimanenze tra diverse aree del magazzino, sulle spedizioni e sui ricevimenti delle rimanenze prima e dopo la data di riferimento dell’inventario</a:t>
            </a:r>
          </a:p>
          <a:p>
            <a:pPr algn="just" fontAlgn="ctr"/>
            <a:r>
              <a:rPr lang="it-IT" sz="1600" dirty="0">
                <a:solidFill>
                  <a:srgbClr val="000000"/>
                </a:solidFill>
              </a:rPr>
              <a:t>Se il conteggio, da parte del revisore, viene eseguito a una data diversa, rispetto a quella del bilancio, quest’ultimo deve attivare procedure di revisione per acquisire elementi probativi sul fatto se le variazioni delle rimanenze intervenute tra la data della conta e la data di riferimento del bilancio sia state correttamente registrate.</a:t>
            </a:r>
          </a:p>
        </p:txBody>
      </p:sp>
    </p:spTree>
    <p:extLst>
      <p:ext uri="{BB962C8B-B14F-4D97-AF65-F5344CB8AC3E}">
        <p14:creationId xmlns:p14="http://schemas.microsoft.com/office/powerpoint/2010/main" val="1458954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11230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RILEVAZIONE FISICA</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1513645351"/>
              </p:ext>
            </p:extLst>
          </p:nvPr>
        </p:nvGraphicFramePr>
        <p:xfrm>
          <a:off x="431371" y="2057404"/>
          <a:ext cx="11233248" cy="4265952"/>
        </p:xfrm>
        <a:graphic>
          <a:graphicData uri="http://schemas.openxmlformats.org/drawingml/2006/table">
            <a:tbl>
              <a:tblPr firstRow="1" bandRow="1">
                <a:tableStyleId>{5C22544A-7EE6-4342-B048-85BDC9FD1C3A}</a:tableStyleId>
              </a:tblPr>
              <a:tblGrid>
                <a:gridCol w="1464334"/>
                <a:gridCol w="9768914"/>
              </a:tblGrid>
              <a:tr h="573832">
                <a:tc gridSpan="2">
                  <a:txBody>
                    <a:bodyPr/>
                    <a:lstStyle/>
                    <a:p>
                      <a:pPr algn="ctr"/>
                      <a:r>
                        <a:rPr lang="it-IT" sz="2400" u="sng" dirty="0" smtClean="0"/>
                        <a:t>PRINCIPALI OBIETTIVI DEL SISTEMA DI CONTROLLO</a:t>
                      </a:r>
                      <a:endParaRPr lang="it-IT" sz="2400" u="sng" dirty="0"/>
                    </a:p>
                  </a:txBody>
                  <a:tcPr/>
                </a:tc>
                <a:tc hMerge="1">
                  <a:txBody>
                    <a:bodyPr/>
                    <a:lstStyle/>
                    <a:p>
                      <a:endParaRPr lang="it-IT" dirty="0"/>
                    </a:p>
                  </a:txBody>
                  <a:tcPr/>
                </a:tc>
              </a:tr>
              <a:tr h="573832">
                <a:tc>
                  <a:txBody>
                    <a:bodyPr/>
                    <a:lstStyle/>
                    <a:p>
                      <a:pPr algn="ctr"/>
                      <a:r>
                        <a:rPr lang="it-IT" sz="2400" u="sng" dirty="0" smtClean="0"/>
                        <a:t>FASE 1</a:t>
                      </a:r>
                      <a:endParaRPr lang="it-IT" sz="2400" u="sng" dirty="0"/>
                    </a:p>
                  </a:txBody>
                  <a:tcPr/>
                </a:tc>
                <a:tc>
                  <a:txBody>
                    <a:bodyPr/>
                    <a:lstStyle/>
                    <a:p>
                      <a:r>
                        <a:rPr lang="it-IT" sz="2400" b="1" dirty="0" smtClean="0"/>
                        <a:t>Esistenza di un adeguato controllo contabile delle giacenze</a:t>
                      </a:r>
                      <a:endParaRPr lang="it-IT" sz="2400" b="1" dirty="0"/>
                    </a:p>
                  </a:txBody>
                  <a:tcPr/>
                </a:tc>
              </a:tr>
              <a:tr h="573832">
                <a:tc>
                  <a:txBody>
                    <a:bodyPr/>
                    <a:lstStyle/>
                    <a:p>
                      <a:pPr algn="ctr"/>
                      <a:r>
                        <a:rPr lang="it-IT" sz="2400" u="sng" dirty="0" smtClean="0"/>
                        <a:t>FASE 2</a:t>
                      </a:r>
                      <a:endParaRPr lang="it-IT" sz="2400" u="sng" dirty="0"/>
                    </a:p>
                  </a:txBody>
                  <a:tcPr/>
                </a:tc>
                <a:tc>
                  <a:txBody>
                    <a:bodyPr/>
                    <a:lstStyle/>
                    <a:p>
                      <a:r>
                        <a:rPr lang="it-IT" sz="2400" b="1" dirty="0" smtClean="0"/>
                        <a:t>Esistenza di adeguate procedure di inventariazione delle giacenze</a:t>
                      </a:r>
                      <a:endParaRPr lang="it-IT" sz="2400" b="1" dirty="0"/>
                    </a:p>
                  </a:txBody>
                  <a:tcPr/>
                </a:tc>
              </a:tr>
              <a:tr h="573832">
                <a:tc>
                  <a:txBody>
                    <a:bodyPr/>
                    <a:lstStyle/>
                    <a:p>
                      <a:pPr algn="ctr"/>
                      <a:r>
                        <a:rPr lang="it-IT" sz="2400" u="sng" dirty="0" smtClean="0"/>
                        <a:t>FASE 3</a:t>
                      </a:r>
                      <a:endParaRPr lang="it-IT" sz="2400" u="sng" dirty="0"/>
                    </a:p>
                  </a:txBody>
                  <a:tcPr/>
                </a:tc>
                <a:tc>
                  <a:txBody>
                    <a:bodyPr/>
                    <a:lstStyle/>
                    <a:p>
                      <a:r>
                        <a:rPr lang="it-IT" sz="2400" b="1" dirty="0" smtClean="0"/>
                        <a:t>Esistenza di una corretta procedura di controllo contabile in itinere</a:t>
                      </a:r>
                      <a:endParaRPr lang="it-IT" sz="2400" b="1" dirty="0"/>
                    </a:p>
                  </a:txBody>
                  <a:tcPr/>
                </a:tc>
              </a:tr>
              <a:tr h="573832">
                <a:tc>
                  <a:txBody>
                    <a:bodyPr/>
                    <a:lstStyle/>
                    <a:p>
                      <a:pPr algn="ctr"/>
                      <a:r>
                        <a:rPr lang="it-IT" sz="2400" u="sng" dirty="0" smtClean="0"/>
                        <a:t>FASE 4</a:t>
                      </a:r>
                      <a:endParaRPr lang="it-IT" sz="2400" u="sng" dirty="0"/>
                    </a:p>
                  </a:txBody>
                  <a:tcPr/>
                </a:tc>
                <a:tc>
                  <a:txBody>
                    <a:bodyPr/>
                    <a:lstStyle/>
                    <a:p>
                      <a:r>
                        <a:rPr lang="it-IT" sz="2400" b="1" dirty="0" smtClean="0"/>
                        <a:t>Esistenza di procedure per l’identificazione delle giacenze obsolete</a:t>
                      </a:r>
                      <a:r>
                        <a:rPr lang="it-IT" sz="2400" b="1" baseline="0" dirty="0" smtClean="0"/>
                        <a:t> o di scarsa movimentazione in eccedenza rispetto ai fabbisogni dell’impresa</a:t>
                      </a:r>
                      <a:endParaRPr lang="it-IT" sz="2400" b="1" dirty="0"/>
                    </a:p>
                  </a:txBody>
                  <a:tcPr/>
                </a:tc>
              </a:tr>
              <a:tr h="573832">
                <a:tc>
                  <a:txBody>
                    <a:bodyPr/>
                    <a:lstStyle/>
                    <a:p>
                      <a:pPr algn="ctr"/>
                      <a:r>
                        <a:rPr lang="it-IT" sz="2400" u="sng" dirty="0" smtClean="0"/>
                        <a:t>FASE 5</a:t>
                      </a:r>
                      <a:endParaRPr lang="it-IT" sz="2400" u="sng" dirty="0"/>
                    </a:p>
                  </a:txBody>
                  <a:tcPr/>
                </a:tc>
                <a:tc>
                  <a:txBody>
                    <a:bodyPr/>
                    <a:lstStyle/>
                    <a:p>
                      <a:r>
                        <a:rPr lang="it-IT" sz="2400" b="1" dirty="0" smtClean="0"/>
                        <a:t>Corretta determinazione dei valori unitari delle giacenze</a:t>
                      </a:r>
                      <a:endParaRPr lang="it-IT" sz="2400" b="1" dirty="0"/>
                    </a:p>
                  </a:txBody>
                  <a:tcPr/>
                </a:tc>
              </a:tr>
              <a:tr h="573832">
                <a:tc>
                  <a:txBody>
                    <a:bodyPr/>
                    <a:lstStyle/>
                    <a:p>
                      <a:pPr algn="ctr"/>
                      <a:r>
                        <a:rPr lang="it-IT" sz="2400" u="sng" dirty="0" smtClean="0"/>
                        <a:t>FASE 6</a:t>
                      </a:r>
                      <a:endParaRPr lang="it-IT" sz="2400" u="sng" dirty="0"/>
                    </a:p>
                  </a:txBody>
                  <a:tcPr/>
                </a:tc>
                <a:tc>
                  <a:txBody>
                    <a:bodyPr/>
                    <a:lstStyle/>
                    <a:p>
                      <a:r>
                        <a:rPr lang="it-IT" sz="2400" b="1" dirty="0" smtClean="0"/>
                        <a:t>Confronto tra il valore del costo e quello desumibile dal mercato</a:t>
                      </a:r>
                      <a:endParaRPr lang="it-IT" sz="2400" b="1" dirty="0"/>
                    </a:p>
                  </a:txBody>
                  <a:tcPr/>
                </a:tc>
              </a:tr>
            </a:tbl>
          </a:graphicData>
        </a:graphic>
      </p:graphicFrame>
    </p:spTree>
    <p:extLst>
      <p:ext uri="{BB962C8B-B14F-4D97-AF65-F5344CB8AC3E}">
        <p14:creationId xmlns:p14="http://schemas.microsoft.com/office/powerpoint/2010/main" val="40562536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894455"/>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VALUTAZIONE DEL RISCHIO</a:t>
            </a:r>
            <a:endParaRPr lang="it-IT" sz="2800" b="1" dirty="0">
              <a:solidFill>
                <a:schemeClr val="tx1"/>
              </a:solidFill>
            </a:endParaRPr>
          </a:p>
        </p:txBody>
      </p:sp>
      <p:sp>
        <p:nvSpPr>
          <p:cNvPr id="2" name="Rettangolo 1"/>
          <p:cNvSpPr/>
          <p:nvPr/>
        </p:nvSpPr>
        <p:spPr>
          <a:xfrm>
            <a:off x="431371" y="1992078"/>
            <a:ext cx="11233248" cy="4154984"/>
          </a:xfrm>
          <a:prstGeom prst="rect">
            <a:avLst/>
          </a:prstGeom>
          <a:ln>
            <a:solidFill>
              <a:schemeClr val="accent1"/>
            </a:solidFill>
          </a:ln>
        </p:spPr>
        <p:txBody>
          <a:bodyPr wrap="square">
            <a:spAutoFit/>
          </a:bodyPr>
          <a:lstStyle/>
          <a:p>
            <a:pPr algn="just" fontAlgn="ctr"/>
            <a:r>
              <a:rPr lang="it-IT" sz="2400" dirty="0" smtClean="0">
                <a:solidFill>
                  <a:srgbClr val="000000"/>
                </a:solidFill>
              </a:rPr>
              <a:t>Il revisore, come per altre voci di bilancio, nella fase di pianificazione dovrà:</a:t>
            </a:r>
          </a:p>
          <a:p>
            <a:pPr marL="285750" indent="-285750" algn="just" fontAlgn="ctr">
              <a:buFont typeface="Arial" panose="020B0604020202020204" pitchFamily="34" charset="0"/>
              <a:buChar char="•"/>
            </a:pPr>
            <a:r>
              <a:rPr lang="it-IT" sz="2400" b="1" dirty="0">
                <a:solidFill>
                  <a:srgbClr val="000000"/>
                </a:solidFill>
              </a:rPr>
              <a:t>v</a:t>
            </a:r>
            <a:r>
              <a:rPr lang="it-IT" sz="2400" b="1" dirty="0" smtClean="0">
                <a:solidFill>
                  <a:srgbClr val="000000"/>
                </a:solidFill>
              </a:rPr>
              <a:t>alutare il «rischio intrinseco» </a:t>
            </a:r>
            <a:r>
              <a:rPr lang="it-IT" sz="2400" dirty="0" smtClean="0">
                <a:solidFill>
                  <a:srgbClr val="000000"/>
                </a:solidFill>
              </a:rPr>
              <a:t>correlato al ciclo «inventari»</a:t>
            </a:r>
          </a:p>
          <a:p>
            <a:pPr marL="285750" indent="-285750" algn="just" fontAlgn="ctr">
              <a:buFont typeface="Arial" panose="020B0604020202020204" pitchFamily="34" charset="0"/>
              <a:buChar char="•"/>
            </a:pPr>
            <a:r>
              <a:rPr lang="it-IT" sz="2400" b="1" dirty="0">
                <a:solidFill>
                  <a:srgbClr val="000000"/>
                </a:solidFill>
              </a:rPr>
              <a:t>v</a:t>
            </a:r>
            <a:r>
              <a:rPr lang="it-IT" sz="2400" b="1" dirty="0" smtClean="0">
                <a:solidFill>
                  <a:srgbClr val="000000"/>
                </a:solidFill>
              </a:rPr>
              <a:t>alutare il «rischio di controllo» </a:t>
            </a:r>
            <a:r>
              <a:rPr lang="it-IT" sz="2400" dirty="0" smtClean="0">
                <a:solidFill>
                  <a:srgbClr val="000000"/>
                </a:solidFill>
              </a:rPr>
              <a:t>correlato al grado di affidabilità del sistema di controllo interno aziendale, con riferimento ai movimenti di magazzino, alla contabilità di magazzino e alle procedure di inventariazione</a:t>
            </a:r>
          </a:p>
          <a:p>
            <a:pPr marL="285750" indent="-285750" algn="just" fontAlgn="ctr">
              <a:buFont typeface="Arial" panose="020B0604020202020204" pitchFamily="34" charset="0"/>
              <a:buChar char="•"/>
            </a:pPr>
            <a:r>
              <a:rPr lang="it-IT" sz="2400" dirty="0">
                <a:solidFill>
                  <a:srgbClr val="000000"/>
                </a:solidFill>
              </a:rPr>
              <a:t>d</a:t>
            </a:r>
            <a:r>
              <a:rPr lang="it-IT" sz="2400" dirty="0" smtClean="0">
                <a:solidFill>
                  <a:srgbClr val="000000"/>
                </a:solidFill>
              </a:rPr>
              <a:t>efinire, in conseguenza agli esiti delle valutazioni precedenti, </a:t>
            </a:r>
            <a:r>
              <a:rPr lang="it-IT" sz="2400" b="1" dirty="0" smtClean="0">
                <a:solidFill>
                  <a:srgbClr val="000000"/>
                </a:solidFill>
              </a:rPr>
              <a:t>il «rischio di individuazione»</a:t>
            </a:r>
          </a:p>
          <a:p>
            <a:pPr marL="285750" indent="-285750" algn="just" fontAlgn="ctr">
              <a:buFont typeface="Arial" panose="020B0604020202020204" pitchFamily="34" charset="0"/>
              <a:buChar char="•"/>
            </a:pPr>
            <a:r>
              <a:rPr lang="it-IT" sz="2400" b="1" dirty="0">
                <a:solidFill>
                  <a:srgbClr val="000000"/>
                </a:solidFill>
              </a:rPr>
              <a:t>d</a:t>
            </a:r>
            <a:r>
              <a:rPr lang="it-IT" sz="2400" b="1" dirty="0" smtClean="0">
                <a:solidFill>
                  <a:srgbClr val="000000"/>
                </a:solidFill>
              </a:rPr>
              <a:t>efinire il limite di significatività </a:t>
            </a:r>
            <a:r>
              <a:rPr lang="it-IT" sz="2400" dirty="0" smtClean="0">
                <a:solidFill>
                  <a:srgbClr val="000000"/>
                </a:solidFill>
              </a:rPr>
              <a:t>con particolare riferimento alla posta di bilancio delle rimanenze</a:t>
            </a:r>
          </a:p>
          <a:p>
            <a:pPr marL="285750" indent="-285750" algn="just" fontAlgn="ctr">
              <a:buFont typeface="Arial" panose="020B0604020202020204" pitchFamily="34" charset="0"/>
              <a:buChar char="•"/>
            </a:pPr>
            <a:r>
              <a:rPr lang="it-IT" sz="2400" b="1" dirty="0">
                <a:solidFill>
                  <a:srgbClr val="000000"/>
                </a:solidFill>
              </a:rPr>
              <a:t>d</a:t>
            </a:r>
            <a:r>
              <a:rPr lang="it-IT" sz="2400" b="1" dirty="0" smtClean="0">
                <a:solidFill>
                  <a:srgbClr val="000000"/>
                </a:solidFill>
              </a:rPr>
              <a:t>are risposta ai rischi identificati e valutati tramite redazione di un programma di revisione</a:t>
            </a:r>
            <a:r>
              <a:rPr lang="it-IT" sz="2400" dirty="0" smtClean="0">
                <a:solidFill>
                  <a:srgbClr val="000000"/>
                </a:solidFill>
              </a:rPr>
              <a:t> che contenga i necessari e opportuni controlli da effettuare</a:t>
            </a:r>
            <a:endParaRPr lang="it-IT" sz="2400" dirty="0">
              <a:solidFill>
                <a:srgbClr val="000000"/>
              </a:solidFill>
            </a:endParaRPr>
          </a:p>
        </p:txBody>
      </p:sp>
    </p:spTree>
    <p:extLst>
      <p:ext uri="{BB962C8B-B14F-4D97-AF65-F5344CB8AC3E}">
        <p14:creationId xmlns:p14="http://schemas.microsoft.com/office/powerpoint/2010/main" val="33009436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894455"/>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VALUTAZIONE DEL RISCHIO INTRINSECO</a:t>
            </a:r>
            <a:endParaRPr lang="it-IT" sz="2800" b="1" dirty="0">
              <a:solidFill>
                <a:schemeClr val="tx1"/>
              </a:solidFill>
            </a:endParaRPr>
          </a:p>
        </p:txBody>
      </p:sp>
      <p:sp>
        <p:nvSpPr>
          <p:cNvPr id="2" name="Rettangolo 1"/>
          <p:cNvSpPr/>
          <p:nvPr/>
        </p:nvSpPr>
        <p:spPr>
          <a:xfrm>
            <a:off x="431371" y="1992078"/>
            <a:ext cx="11233248" cy="4524315"/>
          </a:xfrm>
          <a:prstGeom prst="rect">
            <a:avLst/>
          </a:prstGeom>
          <a:ln>
            <a:solidFill>
              <a:schemeClr val="accent1"/>
            </a:solidFill>
          </a:ln>
        </p:spPr>
        <p:txBody>
          <a:bodyPr wrap="square">
            <a:spAutoFit/>
          </a:bodyPr>
          <a:lstStyle/>
          <a:p>
            <a:pPr algn="just" fontAlgn="ctr"/>
            <a:r>
              <a:rPr lang="it-IT" sz="2400" dirty="0" smtClean="0">
                <a:solidFill>
                  <a:srgbClr val="000000"/>
                </a:solidFill>
              </a:rPr>
              <a:t>I più </a:t>
            </a:r>
            <a:r>
              <a:rPr lang="it-IT" sz="2400" b="1" u="sng" dirty="0" smtClean="0">
                <a:solidFill>
                  <a:srgbClr val="000000"/>
                </a:solidFill>
              </a:rPr>
              <a:t>ricorrenti fattori di rischio</a:t>
            </a:r>
            <a:r>
              <a:rPr lang="it-IT" sz="2400" b="1" dirty="0" smtClean="0">
                <a:solidFill>
                  <a:srgbClr val="000000"/>
                </a:solidFill>
              </a:rPr>
              <a:t> </a:t>
            </a:r>
            <a:r>
              <a:rPr lang="it-IT" sz="2400" dirty="0" smtClean="0">
                <a:solidFill>
                  <a:srgbClr val="000000"/>
                </a:solidFill>
              </a:rPr>
              <a:t>possono essere i seguenti:</a:t>
            </a:r>
          </a:p>
          <a:p>
            <a:pPr marL="342900" indent="-342900" algn="just" fontAlgn="ctr">
              <a:buFont typeface="Arial" panose="020B0604020202020204" pitchFamily="34" charset="0"/>
              <a:buChar char="•"/>
            </a:pPr>
            <a:r>
              <a:rPr lang="it-IT" sz="2400" b="1" dirty="0">
                <a:solidFill>
                  <a:srgbClr val="000000"/>
                </a:solidFill>
              </a:rPr>
              <a:t>s</a:t>
            </a:r>
            <a:r>
              <a:rPr lang="it-IT" sz="2400" b="1" dirty="0" smtClean="0">
                <a:solidFill>
                  <a:srgbClr val="000000"/>
                </a:solidFill>
              </a:rPr>
              <a:t>tagionalità delle vendite</a:t>
            </a:r>
          </a:p>
          <a:p>
            <a:pPr marL="342900" indent="-342900" algn="just" fontAlgn="ctr">
              <a:buFont typeface="Arial" panose="020B0604020202020204" pitchFamily="34" charset="0"/>
              <a:buChar char="•"/>
            </a:pPr>
            <a:r>
              <a:rPr lang="it-IT" sz="2400" b="1" dirty="0">
                <a:solidFill>
                  <a:srgbClr val="000000"/>
                </a:solidFill>
              </a:rPr>
              <a:t>t</a:t>
            </a:r>
            <a:r>
              <a:rPr lang="it-IT" sz="2400" b="1" dirty="0" smtClean="0">
                <a:solidFill>
                  <a:srgbClr val="000000"/>
                </a:solidFill>
              </a:rPr>
              <a:t>rend dei prezzi di vendita e di acquisto con variazioni significative</a:t>
            </a:r>
          </a:p>
          <a:p>
            <a:pPr marL="342900" indent="-342900" algn="just" fontAlgn="ctr">
              <a:buFont typeface="Arial" panose="020B0604020202020204" pitchFamily="34" charset="0"/>
              <a:buChar char="•"/>
            </a:pPr>
            <a:r>
              <a:rPr lang="it-IT" sz="2400" b="1" dirty="0">
                <a:solidFill>
                  <a:srgbClr val="000000"/>
                </a:solidFill>
              </a:rPr>
              <a:t>c</a:t>
            </a:r>
            <a:r>
              <a:rPr lang="it-IT" sz="2400" b="1" dirty="0" smtClean="0">
                <a:solidFill>
                  <a:srgbClr val="000000"/>
                </a:solidFill>
              </a:rPr>
              <a:t>risi di settore</a:t>
            </a:r>
          </a:p>
          <a:p>
            <a:pPr marL="342900" indent="-342900" algn="just" fontAlgn="ctr">
              <a:buFont typeface="Arial" panose="020B0604020202020204" pitchFamily="34" charset="0"/>
              <a:buChar char="•"/>
            </a:pPr>
            <a:r>
              <a:rPr lang="it-IT" sz="2400" b="1" dirty="0">
                <a:solidFill>
                  <a:srgbClr val="000000"/>
                </a:solidFill>
              </a:rPr>
              <a:t>d</a:t>
            </a:r>
            <a:r>
              <a:rPr lang="it-IT" sz="2400" b="1" dirty="0" smtClean="0">
                <a:solidFill>
                  <a:srgbClr val="000000"/>
                </a:solidFill>
              </a:rPr>
              <a:t>eclino dei prodotti in magazzino</a:t>
            </a:r>
          </a:p>
          <a:p>
            <a:pPr marL="342900" indent="-342900" algn="just" fontAlgn="ctr">
              <a:buFont typeface="Arial" panose="020B0604020202020204" pitchFamily="34" charset="0"/>
              <a:buChar char="•"/>
            </a:pPr>
            <a:r>
              <a:rPr lang="it-IT" sz="2400" b="1" dirty="0">
                <a:solidFill>
                  <a:srgbClr val="000000"/>
                </a:solidFill>
              </a:rPr>
              <a:t>n</a:t>
            </a:r>
            <a:r>
              <a:rPr lang="it-IT" sz="2400" b="1" dirty="0" smtClean="0">
                <a:solidFill>
                  <a:srgbClr val="000000"/>
                </a:solidFill>
              </a:rPr>
              <a:t>uove normative di settore</a:t>
            </a:r>
          </a:p>
          <a:p>
            <a:pPr marL="342900" indent="-342900" algn="just" fontAlgn="ctr">
              <a:buFont typeface="Arial" panose="020B0604020202020204" pitchFamily="34" charset="0"/>
              <a:buChar char="•"/>
            </a:pPr>
            <a:r>
              <a:rPr lang="it-IT" sz="2400" b="1" dirty="0">
                <a:solidFill>
                  <a:srgbClr val="000000"/>
                </a:solidFill>
              </a:rPr>
              <a:t>c</a:t>
            </a:r>
            <a:r>
              <a:rPr lang="it-IT" sz="2400" b="1" dirty="0" smtClean="0">
                <a:solidFill>
                  <a:srgbClr val="000000"/>
                </a:solidFill>
              </a:rPr>
              <a:t>ali fisici e tecnici</a:t>
            </a:r>
          </a:p>
          <a:p>
            <a:pPr marL="342900" indent="-342900" algn="just" fontAlgn="ctr">
              <a:buFont typeface="Arial" panose="020B0604020202020204" pitchFamily="34" charset="0"/>
              <a:buChar char="•"/>
            </a:pPr>
            <a:r>
              <a:rPr lang="it-IT" sz="2400" b="1" dirty="0">
                <a:solidFill>
                  <a:srgbClr val="000000"/>
                </a:solidFill>
              </a:rPr>
              <a:t>n</a:t>
            </a:r>
            <a:r>
              <a:rPr lang="it-IT" sz="2400" b="1" dirty="0" smtClean="0">
                <a:solidFill>
                  <a:srgbClr val="000000"/>
                </a:solidFill>
              </a:rPr>
              <a:t>umerosità degli articoli componenti le scorte</a:t>
            </a:r>
          </a:p>
          <a:p>
            <a:pPr marL="342900" indent="-342900" algn="just" fontAlgn="ctr">
              <a:buFont typeface="Arial" panose="020B0604020202020204" pitchFamily="34" charset="0"/>
              <a:buChar char="•"/>
            </a:pPr>
            <a:r>
              <a:rPr lang="it-IT" sz="2400" b="1" dirty="0">
                <a:solidFill>
                  <a:srgbClr val="000000"/>
                </a:solidFill>
              </a:rPr>
              <a:t>c</a:t>
            </a:r>
            <a:r>
              <a:rPr lang="it-IT" sz="2400" b="1" dirty="0" smtClean="0">
                <a:solidFill>
                  <a:srgbClr val="000000"/>
                </a:solidFill>
              </a:rPr>
              <a:t>ompresenza di beni di proprietà e di beni di soggetti terzi</a:t>
            </a:r>
          </a:p>
          <a:p>
            <a:pPr marL="342900" indent="-342900" algn="just" fontAlgn="ctr">
              <a:buFont typeface="Arial" panose="020B0604020202020204" pitchFamily="34" charset="0"/>
              <a:buChar char="•"/>
            </a:pPr>
            <a:r>
              <a:rPr lang="it-IT" sz="2400" b="1" dirty="0">
                <a:solidFill>
                  <a:srgbClr val="000000"/>
                </a:solidFill>
              </a:rPr>
              <a:t>p</a:t>
            </a:r>
            <a:r>
              <a:rPr lang="it-IT" sz="2400" b="1" dirty="0" smtClean="0">
                <a:solidFill>
                  <a:srgbClr val="000000"/>
                </a:solidFill>
              </a:rPr>
              <a:t>resenza di prodotti a rischio deperibilità o soggetti a scadenza </a:t>
            </a:r>
            <a:r>
              <a:rPr lang="it-IT" sz="2400" dirty="0" smtClean="0">
                <a:solidFill>
                  <a:srgbClr val="000000"/>
                </a:solidFill>
              </a:rPr>
              <a:t>(per esempio, alimentari)</a:t>
            </a:r>
          </a:p>
          <a:p>
            <a:pPr marL="342900" indent="-342900" algn="just" fontAlgn="ctr">
              <a:buFont typeface="Arial" panose="020B0604020202020204" pitchFamily="34" charset="0"/>
              <a:buChar char="•"/>
            </a:pPr>
            <a:r>
              <a:rPr lang="it-IT" sz="2400" b="1" dirty="0" smtClean="0">
                <a:solidFill>
                  <a:srgbClr val="000000"/>
                </a:solidFill>
              </a:rPr>
              <a:t>propensione dell’impresa a effettuare acquisti «in nero» </a:t>
            </a:r>
            <a:endParaRPr lang="it-IT" sz="2400" b="1" dirty="0">
              <a:solidFill>
                <a:srgbClr val="000000"/>
              </a:solidFill>
            </a:endParaRPr>
          </a:p>
        </p:txBody>
      </p:sp>
    </p:spTree>
    <p:extLst>
      <p:ext uri="{BB962C8B-B14F-4D97-AF65-F5344CB8AC3E}">
        <p14:creationId xmlns:p14="http://schemas.microsoft.com/office/powerpoint/2010/main" val="34190294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894455"/>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L’IDENTIFICAZIONE DEI RISCHI</a:t>
            </a:r>
            <a:endParaRPr lang="it-IT" sz="2800" b="1" dirty="0">
              <a:solidFill>
                <a:schemeClr val="tx1"/>
              </a:solidFill>
            </a:endParaRPr>
          </a:p>
        </p:txBody>
      </p:sp>
      <p:sp>
        <p:nvSpPr>
          <p:cNvPr id="2" name="Rettangolo 1"/>
          <p:cNvSpPr/>
          <p:nvPr/>
        </p:nvSpPr>
        <p:spPr>
          <a:xfrm>
            <a:off x="431371" y="1992078"/>
            <a:ext cx="11233248" cy="4524315"/>
          </a:xfrm>
          <a:prstGeom prst="rect">
            <a:avLst/>
          </a:prstGeom>
          <a:ln>
            <a:solidFill>
              <a:schemeClr val="accent1"/>
            </a:solidFill>
          </a:ln>
        </p:spPr>
        <p:txBody>
          <a:bodyPr wrap="square">
            <a:spAutoFit/>
          </a:bodyPr>
          <a:lstStyle/>
          <a:p>
            <a:pPr algn="just" fontAlgn="ctr"/>
            <a:r>
              <a:rPr lang="it-IT" sz="2400" dirty="0" smtClean="0">
                <a:solidFill>
                  <a:srgbClr val="000000"/>
                </a:solidFill>
              </a:rPr>
              <a:t>Le asserzioni sono attestazioni di tipo implicito o esplicito che la direzione rilascia e che diventano obiettivi della revisione, con la conseguenza che il revisore deve:</a:t>
            </a:r>
          </a:p>
          <a:p>
            <a:pPr marL="342900" indent="-342900" algn="just" fontAlgn="ctr">
              <a:buFont typeface="Arial" panose="020B0604020202020204" pitchFamily="34" charset="0"/>
              <a:buChar char="•"/>
            </a:pPr>
            <a:r>
              <a:rPr lang="it-IT" sz="2400" b="1" dirty="0" smtClean="0">
                <a:solidFill>
                  <a:srgbClr val="000000"/>
                </a:solidFill>
              </a:rPr>
              <a:t>verificare se esistono le operazioni di scarico e scarico (asserzione dell’esistenza)</a:t>
            </a:r>
          </a:p>
          <a:p>
            <a:pPr marL="342900" indent="-342900" algn="just" fontAlgn="ctr">
              <a:buFont typeface="Arial" panose="020B0604020202020204" pitchFamily="34" charset="0"/>
              <a:buChar char="•"/>
            </a:pPr>
            <a:r>
              <a:rPr lang="it-IT" sz="2400" b="1" dirty="0">
                <a:solidFill>
                  <a:srgbClr val="000000"/>
                </a:solidFill>
              </a:rPr>
              <a:t>v</a:t>
            </a:r>
            <a:r>
              <a:rPr lang="it-IT" sz="2400" b="1" dirty="0" smtClean="0">
                <a:solidFill>
                  <a:srgbClr val="000000"/>
                </a:solidFill>
              </a:rPr>
              <a:t>erificare se le operazioni di carico e scarico si sono effettivamente manifestate e se tutti i beni inclusi nell’inventario sono stati correttamente inseriti (asserzione della completezza)</a:t>
            </a:r>
          </a:p>
          <a:p>
            <a:pPr marL="342900" indent="-342900" algn="just" fontAlgn="ctr">
              <a:buFont typeface="Arial" panose="020B0604020202020204" pitchFamily="34" charset="0"/>
              <a:buChar char="•"/>
            </a:pPr>
            <a:r>
              <a:rPr lang="it-IT" sz="2400" b="1" dirty="0">
                <a:solidFill>
                  <a:srgbClr val="000000"/>
                </a:solidFill>
              </a:rPr>
              <a:t>v</a:t>
            </a:r>
            <a:r>
              <a:rPr lang="it-IT" sz="2400" b="1" dirty="0" smtClean="0">
                <a:solidFill>
                  <a:srgbClr val="000000"/>
                </a:solidFill>
              </a:rPr>
              <a:t>erificare i costi e ricavi di competenza (asserzione della competenza)</a:t>
            </a:r>
          </a:p>
          <a:p>
            <a:pPr marL="342900" indent="-342900" algn="just" fontAlgn="ctr">
              <a:buFont typeface="Arial" panose="020B0604020202020204" pitchFamily="34" charset="0"/>
              <a:buChar char="•"/>
            </a:pPr>
            <a:r>
              <a:rPr lang="it-IT" sz="2400" b="1" dirty="0">
                <a:solidFill>
                  <a:srgbClr val="000000"/>
                </a:solidFill>
              </a:rPr>
              <a:t>s</a:t>
            </a:r>
            <a:r>
              <a:rPr lang="it-IT" sz="2400" b="1" dirty="0" smtClean="0">
                <a:solidFill>
                  <a:srgbClr val="000000"/>
                </a:solidFill>
              </a:rPr>
              <a:t>e i beni sono nella piena disponibilità dell’impresa o se, gravati da vincoli, questi ultimi sono indicati nei documenti ufficiali (asserzione dei diritti e degli obblighi)</a:t>
            </a:r>
          </a:p>
          <a:p>
            <a:pPr marL="342900" indent="-342900" algn="just" fontAlgn="ctr">
              <a:buFont typeface="Arial" panose="020B0604020202020204" pitchFamily="34" charset="0"/>
              <a:buChar char="•"/>
            </a:pPr>
            <a:r>
              <a:rPr lang="it-IT" sz="2400" b="1" dirty="0">
                <a:solidFill>
                  <a:srgbClr val="000000"/>
                </a:solidFill>
              </a:rPr>
              <a:t>s</a:t>
            </a:r>
            <a:r>
              <a:rPr lang="it-IT" sz="2400" b="1" dirty="0" smtClean="0">
                <a:solidFill>
                  <a:srgbClr val="000000"/>
                </a:solidFill>
              </a:rPr>
              <a:t>e le rimanenze iscritte in bilancio riflettono operazioni di carico e scarico rilevate per quantità e importi corretti così come i saldi di bilancio e i valori riportati nella nota integrativa sono corretti (asserzione dell’accuratezza)</a:t>
            </a:r>
            <a:endParaRPr lang="it-IT" sz="2400" b="1" dirty="0">
              <a:solidFill>
                <a:srgbClr val="000000"/>
              </a:solidFill>
            </a:endParaRPr>
          </a:p>
        </p:txBody>
      </p:sp>
    </p:spTree>
    <p:extLst>
      <p:ext uri="{BB962C8B-B14F-4D97-AF65-F5344CB8AC3E}">
        <p14:creationId xmlns:p14="http://schemas.microsoft.com/office/powerpoint/2010/main" val="194057800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RILEVAZIONE FISICA</a:t>
            </a:r>
            <a:endParaRPr lang="it-IT" sz="2800" b="1" dirty="0">
              <a:solidFill>
                <a:schemeClr val="tx1"/>
              </a:solidFill>
            </a:endParaRPr>
          </a:p>
        </p:txBody>
      </p:sp>
      <p:graphicFrame>
        <p:nvGraphicFramePr>
          <p:cNvPr id="5" name="Tabella 4"/>
          <p:cNvGraphicFramePr>
            <a:graphicFrameLocks noGrp="1"/>
          </p:cNvGraphicFramePr>
          <p:nvPr>
            <p:extLst>
              <p:ext uri="{D42A27DB-BD31-4B8C-83A1-F6EECF244321}">
                <p14:modId xmlns:p14="http://schemas.microsoft.com/office/powerpoint/2010/main" val="3382973574"/>
              </p:ext>
            </p:extLst>
          </p:nvPr>
        </p:nvGraphicFramePr>
        <p:xfrm>
          <a:off x="431370" y="1959428"/>
          <a:ext cx="11233249" cy="4316164"/>
        </p:xfrm>
        <a:graphic>
          <a:graphicData uri="http://schemas.openxmlformats.org/drawingml/2006/table">
            <a:tbl>
              <a:tblPr/>
              <a:tblGrid>
                <a:gridCol w="1271997"/>
                <a:gridCol w="1943347"/>
                <a:gridCol w="8017905"/>
              </a:tblGrid>
              <a:tr h="269887">
                <a:tc rowSpan="8">
                  <a:txBody>
                    <a:bodyPr/>
                    <a:lstStyle/>
                    <a:p>
                      <a:pPr algn="ctr" fontAlgn="ctr"/>
                      <a:r>
                        <a:rPr lang="it-IT" sz="1600" b="1" i="0" u="none" strike="noStrike" dirty="0">
                          <a:solidFill>
                            <a:srgbClr val="000000"/>
                          </a:solidFill>
                          <a:effectLst/>
                          <a:latin typeface="+mn-lt"/>
                        </a:rPr>
                        <a:t>Rimanenze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8">
                  <a:txBody>
                    <a:bodyPr/>
                    <a:lstStyle/>
                    <a:p>
                      <a:pPr algn="just" fontAlgn="ctr"/>
                      <a:r>
                        <a:rPr lang="it-IT" sz="1600" b="0" i="0" u="none" strike="noStrike" dirty="0" smtClean="0">
                          <a:solidFill>
                            <a:srgbClr val="000000"/>
                          </a:solidFill>
                          <a:effectLst/>
                          <a:latin typeface="+mn-lt"/>
                        </a:rPr>
                        <a:t>Rimanenze              </a:t>
                      </a:r>
                      <a:r>
                        <a:rPr lang="it-IT" sz="1600" b="0" i="0" u="none" strike="noStrike" dirty="0">
                          <a:solidFill>
                            <a:srgbClr val="000000"/>
                          </a:solidFill>
                          <a:effectLst/>
                          <a:latin typeface="+mn-lt"/>
                        </a:rPr>
                        <a:t>Variazione rimanenze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it-IT" sz="1600" b="0" i="0" u="none" strike="noStrike" dirty="0" smtClean="0">
                          <a:solidFill>
                            <a:srgbClr val="000000"/>
                          </a:solidFill>
                          <a:effectLst/>
                          <a:latin typeface="+mn-lt"/>
                        </a:rPr>
                        <a:t>Partecipare </a:t>
                      </a:r>
                      <a:r>
                        <a:rPr lang="it-IT" sz="1600" b="0" i="0" u="none" strike="noStrike" dirty="0">
                          <a:solidFill>
                            <a:srgbClr val="000000"/>
                          </a:solidFill>
                          <a:effectLst/>
                          <a:latin typeface="+mn-lt"/>
                        </a:rPr>
                        <a:t>alle operazioni di inventario </a:t>
                      </a:r>
                      <a:r>
                        <a:rPr lang="it-IT" sz="1600" b="0" i="0" u="none" strike="noStrike" dirty="0" smtClean="0">
                          <a:solidFill>
                            <a:srgbClr val="000000"/>
                          </a:solidFill>
                          <a:effectLst/>
                          <a:latin typeface="+mn-lt"/>
                        </a:rPr>
                        <a:t>fisico, al fine</a:t>
                      </a:r>
                      <a:r>
                        <a:rPr lang="it-IT" sz="1600" b="0" i="0" u="none" strike="noStrike" baseline="0" dirty="0" smtClean="0">
                          <a:solidFill>
                            <a:srgbClr val="000000"/>
                          </a:solidFill>
                          <a:effectLst/>
                          <a:latin typeface="+mn-lt"/>
                        </a:rPr>
                        <a:t> di</a:t>
                      </a:r>
                      <a:r>
                        <a:rPr lang="it-IT" sz="1600" b="0" i="0" u="none" strike="noStrike" dirty="0" smtClean="0">
                          <a:solidFill>
                            <a:srgbClr val="000000"/>
                          </a:solidFill>
                          <a:effectLst/>
                          <a:latin typeface="+mn-lt"/>
                        </a:rPr>
                        <a:t>:  </a:t>
                      </a:r>
                      <a:endParaRPr lang="it-IT" sz="16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69887">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accertare </a:t>
                      </a:r>
                      <a:r>
                        <a:rPr lang="it-IT" sz="1600" b="1" i="0" u="none" strike="noStrike" dirty="0">
                          <a:solidFill>
                            <a:srgbClr val="000000"/>
                          </a:solidFill>
                          <a:effectLst/>
                          <a:latin typeface="+mn-lt"/>
                        </a:rPr>
                        <a:t>l’esistenza e il rispetto delle procedure di </a:t>
                      </a:r>
                      <a:r>
                        <a:rPr lang="it-IT" sz="1600" b="1" i="0" u="none" strike="noStrike" dirty="0" smtClean="0">
                          <a:solidFill>
                            <a:srgbClr val="000000"/>
                          </a:solidFill>
                          <a:effectLst/>
                          <a:latin typeface="+mn-lt"/>
                        </a:rPr>
                        <a:t>inventario</a:t>
                      </a:r>
                      <a:endParaRPr lang="it-IT" sz="1600" b="1"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69887">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ottenere </a:t>
                      </a:r>
                      <a:r>
                        <a:rPr lang="it-IT" sz="1600" b="1" i="0" u="none" strike="noStrike" dirty="0">
                          <a:solidFill>
                            <a:srgbClr val="000000"/>
                          </a:solidFill>
                          <a:effectLst/>
                          <a:latin typeface="+mn-lt"/>
                        </a:rPr>
                        <a:t>il tabulato di magazzino valorizzato alla data della </a:t>
                      </a:r>
                      <a:r>
                        <a:rPr lang="it-IT" sz="1600" b="1" i="0" u="none" strike="noStrike" dirty="0" smtClean="0">
                          <a:solidFill>
                            <a:srgbClr val="000000"/>
                          </a:solidFill>
                          <a:effectLst/>
                          <a:latin typeface="+mn-lt"/>
                        </a:rPr>
                        <a:t>verifica</a:t>
                      </a:r>
                      <a:endParaRPr lang="it-IT" sz="1600" b="1"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529628">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effettuare </a:t>
                      </a:r>
                      <a:r>
                        <a:rPr lang="it-IT" sz="1600" b="1" i="0" u="none" strike="noStrike" dirty="0">
                          <a:solidFill>
                            <a:srgbClr val="000000"/>
                          </a:solidFill>
                          <a:effectLst/>
                          <a:latin typeface="+mn-lt"/>
                        </a:rPr>
                        <a:t>la conta fisica </a:t>
                      </a:r>
                      <a:r>
                        <a:rPr lang="it-IT" sz="1600" b="0" i="0" u="none" strike="noStrike" dirty="0">
                          <a:solidFill>
                            <a:srgbClr val="000000"/>
                          </a:solidFill>
                          <a:effectLst/>
                          <a:latin typeface="+mn-lt"/>
                        </a:rPr>
                        <a:t>selezionando un campione di codici dal tabulato di magazzino valorizzato fornito dalla società (c.d. selezione dal contabile al fisico)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529628">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riscontrare </a:t>
                      </a:r>
                      <a:r>
                        <a:rPr lang="it-IT" sz="1600" b="1" i="0" u="none" strike="noStrike" dirty="0">
                          <a:solidFill>
                            <a:srgbClr val="000000"/>
                          </a:solidFill>
                          <a:effectLst/>
                          <a:latin typeface="+mn-lt"/>
                        </a:rPr>
                        <a:t>le </a:t>
                      </a:r>
                      <a:r>
                        <a:rPr lang="it-IT" sz="1600" b="1" i="0" u="none" strike="noStrike" dirty="0" smtClean="0">
                          <a:solidFill>
                            <a:srgbClr val="000000"/>
                          </a:solidFill>
                          <a:effectLst/>
                          <a:latin typeface="+mn-lt"/>
                        </a:rPr>
                        <a:t>conta </a:t>
                      </a:r>
                      <a:r>
                        <a:rPr lang="it-IT" sz="1600" b="0" i="0" u="none" strike="noStrike" dirty="0">
                          <a:solidFill>
                            <a:srgbClr val="000000"/>
                          </a:solidFill>
                          <a:effectLst/>
                          <a:latin typeface="+mn-lt"/>
                        </a:rPr>
                        <a:t>di cui al punto precedente con quelle effettuate dai dipendenti della società: in caso di discordanza incrementare il </a:t>
                      </a:r>
                      <a:r>
                        <a:rPr lang="it-IT" sz="1600" b="0" i="0" u="none" strike="noStrike" dirty="0" smtClean="0">
                          <a:solidFill>
                            <a:srgbClr val="000000"/>
                          </a:solidFill>
                          <a:effectLst/>
                          <a:latin typeface="+mn-lt"/>
                        </a:rPr>
                        <a:t>campione</a:t>
                      </a:r>
                      <a:endParaRPr lang="it-IT" sz="16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608768">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selezionare </a:t>
                      </a:r>
                      <a:r>
                        <a:rPr lang="it-IT" sz="1600" b="1" i="0" u="none" strike="noStrike" dirty="0">
                          <a:solidFill>
                            <a:srgbClr val="000000"/>
                          </a:solidFill>
                          <a:effectLst/>
                          <a:latin typeface="+mn-lt"/>
                        </a:rPr>
                        <a:t>alcune merci e procedere alla loro conta</a:t>
                      </a:r>
                      <a:r>
                        <a:rPr lang="it-IT" sz="1600" b="0" i="0" u="none" strike="noStrike" dirty="0">
                          <a:solidFill>
                            <a:srgbClr val="000000"/>
                          </a:solidFill>
                          <a:effectLst/>
                          <a:latin typeface="+mn-lt"/>
                        </a:rPr>
                        <a:t>, verificare la corrispondenza con i dati riportati nel tabulato di magazzino valorizzato fornito (c.d. selezione dal fisico al contabile</a:t>
                      </a:r>
                      <a:r>
                        <a:rPr lang="it-IT" sz="1600" b="0" i="0" u="none" strike="noStrike" dirty="0" smtClean="0">
                          <a:solidFill>
                            <a:srgbClr val="000000"/>
                          </a:solidFill>
                          <a:effectLst/>
                          <a:latin typeface="+mn-lt"/>
                        </a:rPr>
                        <a:t>) </a:t>
                      </a:r>
                      <a:endParaRPr lang="it-IT" sz="16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049110">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1" i="0" u="none" strike="noStrike" dirty="0" smtClean="0">
                          <a:solidFill>
                            <a:srgbClr val="000000"/>
                          </a:solidFill>
                          <a:effectLst/>
                          <a:latin typeface="+mn-lt"/>
                        </a:rPr>
                        <a:t>se </a:t>
                      </a:r>
                      <a:r>
                        <a:rPr lang="it-IT" sz="1600" b="1" i="0" u="none" strike="noStrike" dirty="0">
                          <a:solidFill>
                            <a:srgbClr val="000000"/>
                          </a:solidFill>
                          <a:effectLst/>
                          <a:latin typeface="+mn-lt"/>
                        </a:rPr>
                        <a:t>l’inventario non è stato effettuato in prossimità della chiusura dell’esercizio, verificare tramite l’analisi di documentazione di supporto pertinente il corretto raccordo tra le quantità esistenti alla chiusura dell’esercizio e le quantità riscontrate in sede di inventario</a:t>
                      </a:r>
                      <a:r>
                        <a:rPr lang="it-IT" sz="1600" b="0" i="0" u="none" strike="noStrike" dirty="0">
                          <a:solidFill>
                            <a:srgbClr val="000000"/>
                          </a:solidFill>
                          <a:effectLst/>
                          <a:latin typeface="+mn-lt"/>
                        </a:rPr>
                        <a:t>. Acquisire documentazione a supporto delle principali </a:t>
                      </a:r>
                      <a:r>
                        <a:rPr lang="it-IT" sz="1600" b="0" i="0" u="none" strike="noStrike" dirty="0" smtClean="0">
                          <a:solidFill>
                            <a:srgbClr val="000000"/>
                          </a:solidFill>
                          <a:effectLst/>
                          <a:latin typeface="+mn-lt"/>
                        </a:rPr>
                        <a:t>variazioni</a:t>
                      </a:r>
                      <a:endParaRPr lang="it-IT" sz="16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789369">
                <a:tc vMerge="1">
                  <a:txBody>
                    <a:bodyPr/>
                    <a:lstStyle/>
                    <a:p>
                      <a:endParaRPr lang="it-IT"/>
                    </a:p>
                  </a:txBody>
                  <a:tcPr/>
                </a:tc>
                <a:tc vMerge="1">
                  <a:txBody>
                    <a:bodyPr/>
                    <a:lstStyle/>
                    <a:p>
                      <a:endParaRPr lang="it-IT"/>
                    </a:p>
                  </a:txBody>
                  <a:tcPr/>
                </a:tc>
                <a:tc>
                  <a:txBody>
                    <a:bodyPr/>
                    <a:lstStyle/>
                    <a:p>
                      <a:pPr marL="285750" indent="-285750" algn="just" fontAlgn="ctr">
                        <a:buFont typeface="Arial" panose="020B0604020202020204" pitchFamily="34" charset="0"/>
                        <a:buChar char="•"/>
                      </a:pPr>
                      <a:r>
                        <a:rPr lang="it-IT" sz="1600" b="0" i="0" u="none" strike="noStrike" dirty="0" smtClean="0">
                          <a:solidFill>
                            <a:srgbClr val="000000"/>
                          </a:solidFill>
                          <a:effectLst/>
                          <a:latin typeface="+mn-lt"/>
                        </a:rPr>
                        <a:t>tramite </a:t>
                      </a:r>
                      <a:r>
                        <a:rPr lang="it-IT" sz="1600" b="0" i="0" u="none" strike="noStrike" dirty="0">
                          <a:solidFill>
                            <a:srgbClr val="000000"/>
                          </a:solidFill>
                          <a:effectLst/>
                          <a:latin typeface="+mn-lt"/>
                        </a:rPr>
                        <a:t>osservazione e/o tramite colloqui con il personale durante l’inventario, </a:t>
                      </a:r>
                      <a:r>
                        <a:rPr lang="it-IT" sz="1600" b="1" i="0" u="none" strike="noStrike" dirty="0">
                          <a:solidFill>
                            <a:srgbClr val="000000"/>
                          </a:solidFill>
                          <a:effectLst/>
                          <a:latin typeface="+mn-lt"/>
                        </a:rPr>
                        <a:t>accertarsi dell’eventuale presenza di materiale obsoleto, a lento rigiro, danneggiato, ai fini dell’eventuale </a:t>
                      </a:r>
                      <a:r>
                        <a:rPr lang="it-IT" sz="1600" b="1" i="0" u="none" strike="noStrike" dirty="0" smtClean="0">
                          <a:solidFill>
                            <a:srgbClr val="000000"/>
                          </a:solidFill>
                          <a:effectLst/>
                          <a:latin typeface="+mn-lt"/>
                        </a:rPr>
                        <a:t>svalutazione</a:t>
                      </a:r>
                      <a:endParaRPr lang="it-IT" sz="1600" b="1"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873837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RILEVAZIONE FISICA</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307927156"/>
              </p:ext>
            </p:extLst>
          </p:nvPr>
        </p:nvGraphicFramePr>
        <p:xfrm>
          <a:off x="511629" y="2090058"/>
          <a:ext cx="11152990" cy="4190029"/>
        </p:xfrm>
        <a:graphic>
          <a:graphicData uri="http://schemas.openxmlformats.org/drawingml/2006/table">
            <a:tbl>
              <a:tblPr/>
              <a:tblGrid>
                <a:gridCol w="11152990"/>
              </a:tblGrid>
              <a:tr h="1166327">
                <a:tc>
                  <a:txBody>
                    <a:bodyPr/>
                    <a:lstStyle/>
                    <a:p>
                      <a:pPr algn="just" fontAlgn="ctr"/>
                      <a:r>
                        <a:rPr lang="it-IT" sz="2000" b="1" i="0" u="none" strike="noStrike" dirty="0">
                          <a:solidFill>
                            <a:srgbClr val="000000"/>
                          </a:solidFill>
                          <a:effectLst/>
                          <a:latin typeface="+mn-lt"/>
                        </a:rPr>
                        <a:t>Verificare la corretta classificazione e rappresentazione in bilancio</a:t>
                      </a:r>
                      <a:r>
                        <a:rPr lang="it-IT" sz="2000" b="0" i="0" u="none" strike="noStrike" dirty="0">
                          <a:solidFill>
                            <a:srgbClr val="000000"/>
                          </a:solidFill>
                          <a:effectLst/>
                          <a:latin typeface="+mn-lt"/>
                        </a:rPr>
                        <a:t>, e che l’informativa fornita in Nota integrativa sia completa, accurata e corrisponda alle risultanze contabili. </a:t>
                      </a:r>
                      <a:endParaRPr lang="it-IT" sz="2000" b="0" i="0" u="none" strike="noStrike" dirty="0" smtClean="0">
                        <a:solidFill>
                          <a:srgbClr val="000000"/>
                        </a:solidFill>
                        <a:effectLst/>
                        <a:latin typeface="+mn-lt"/>
                      </a:endParaRPr>
                    </a:p>
                    <a:p>
                      <a:pPr algn="just" fontAlgn="ctr"/>
                      <a:r>
                        <a:rPr lang="it-IT" sz="2000" b="0" i="0" u="none" strike="noStrike" dirty="0" smtClean="0">
                          <a:solidFill>
                            <a:srgbClr val="000000"/>
                          </a:solidFill>
                          <a:effectLst/>
                          <a:latin typeface="+mn-lt"/>
                        </a:rPr>
                        <a:t>Verificare </a:t>
                      </a:r>
                      <a:r>
                        <a:rPr lang="it-IT" sz="2000" b="0" i="0" u="none" strike="noStrike" dirty="0">
                          <a:solidFill>
                            <a:srgbClr val="000000"/>
                          </a:solidFill>
                          <a:effectLst/>
                          <a:latin typeface="+mn-lt"/>
                        </a:rPr>
                        <a:t>inoltre la coerenza delle informazioni esposte nella relazione sulla gestione.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66327">
                <a:tc>
                  <a:txBody>
                    <a:bodyPr/>
                    <a:lstStyle/>
                    <a:p>
                      <a:pPr algn="just" fontAlgn="ctr"/>
                      <a:r>
                        <a:rPr lang="it-IT" sz="2000" b="1" i="0" u="none" strike="noStrike" dirty="0">
                          <a:solidFill>
                            <a:srgbClr val="000000"/>
                          </a:solidFill>
                          <a:effectLst/>
                          <a:latin typeface="+mn-lt"/>
                        </a:rPr>
                        <a:t>Selezionare un campione di depositari e/o di terzisti ed inviare richieste di conferma delle giacenze detenute</a:t>
                      </a:r>
                      <a:r>
                        <a:rPr lang="it-IT" sz="2000" b="0" i="0" u="none" strike="noStrike" dirty="0">
                          <a:solidFill>
                            <a:srgbClr val="000000"/>
                          </a:solidFill>
                          <a:effectLst/>
                          <a:latin typeface="+mn-lt"/>
                        </a:rPr>
                        <a:t>, chiedendo di indicare nella risposta le quantità loro risultanti. Riconciliare la risposta ottenuta con quanto riportato dalla società nel tabulato di magazzino.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1" i="0" u="none" strike="noStrike" dirty="0">
                          <a:solidFill>
                            <a:srgbClr val="000000"/>
                          </a:solidFill>
                          <a:effectLst/>
                          <a:latin typeface="+mn-lt"/>
                        </a:rPr>
                        <a:t>Esaminare la documentazione relativa agli acconti a fornitori iscritti in bilancio, verificandone la recuperabilità</a:t>
                      </a:r>
                      <a:r>
                        <a:rPr lang="it-IT" sz="2000" b="0" i="0" u="none" strike="noStrike" dirty="0">
                          <a:solidFill>
                            <a:srgbClr val="000000"/>
                          </a:solidFill>
                          <a:effectLst/>
                          <a:latin typeface="+mn-lt"/>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1" i="0" u="none" strike="noStrike" dirty="0">
                          <a:solidFill>
                            <a:srgbClr val="000000"/>
                          </a:solidFill>
                          <a:effectLst/>
                          <a:latin typeface="+mn-lt"/>
                        </a:rPr>
                        <a:t>Verificare la ragionevolezza delle rettifiche inventariali, analizzando laddove fosse possibile, lo storico delle rettifiche inventariali effettuate</a:t>
                      </a:r>
                      <a:r>
                        <a:rPr lang="it-IT" sz="2000" b="0" i="0" u="none" strike="noStrike" dirty="0">
                          <a:solidFill>
                            <a:srgbClr val="000000"/>
                          </a:solidFill>
                          <a:effectLst/>
                          <a:latin typeface="+mn-lt"/>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1" i="0" u="none" strike="noStrike" dirty="0">
                          <a:solidFill>
                            <a:srgbClr val="000000"/>
                          </a:solidFill>
                          <a:effectLst/>
                          <a:latin typeface="+mn-lt"/>
                        </a:rPr>
                        <a:t>Inviare lettere di richiesta di conferma</a:t>
                      </a:r>
                      <a:r>
                        <a:rPr lang="it-IT" sz="2000" b="0" i="0" u="none" strike="noStrike" dirty="0">
                          <a:solidFill>
                            <a:srgbClr val="000000"/>
                          </a:solidFill>
                          <a:effectLst/>
                          <a:latin typeface="+mn-lt"/>
                        </a:rPr>
                        <a:t> relative a beni di terzi detenuti presso la società sottoposta a revisione.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854470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OPERAZIONI DA INDICARE NELL’INVENTARIO</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18358759"/>
              </p:ext>
            </p:extLst>
          </p:nvPr>
        </p:nvGraphicFramePr>
        <p:xfrm>
          <a:off x="511629" y="2090058"/>
          <a:ext cx="11152990" cy="3850431"/>
        </p:xfrm>
        <a:graphic>
          <a:graphicData uri="http://schemas.openxmlformats.org/drawingml/2006/table">
            <a:tbl>
              <a:tblPr/>
              <a:tblGrid>
                <a:gridCol w="11152990"/>
              </a:tblGrid>
              <a:tr h="468085">
                <a:tc>
                  <a:txBody>
                    <a:bodyPr/>
                    <a:lstStyle/>
                    <a:p>
                      <a:pPr algn="just" fontAlgn="ctr"/>
                      <a:r>
                        <a:rPr lang="it-IT" sz="2000" b="0" i="0" u="none" strike="noStrike" dirty="0" smtClean="0">
                          <a:solidFill>
                            <a:srgbClr val="000000"/>
                          </a:solidFill>
                          <a:effectLst/>
                          <a:latin typeface="+mn-lt"/>
                        </a:rPr>
                        <a:t>Merce ricevuta prima del conteggio fisico ma non ancora registrata</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9971">
                <a:tc>
                  <a:txBody>
                    <a:bodyPr/>
                    <a:lstStyle/>
                    <a:p>
                      <a:pPr algn="just" fontAlgn="ctr"/>
                      <a:r>
                        <a:rPr lang="it-IT" sz="2000" b="0" i="0" u="none" strike="noStrike" dirty="0" smtClean="0">
                          <a:solidFill>
                            <a:srgbClr val="000000"/>
                          </a:solidFill>
                          <a:effectLst/>
                          <a:latin typeface="+mn-lt"/>
                        </a:rPr>
                        <a:t>Merce per la quale è già avvenuto</a:t>
                      </a:r>
                      <a:r>
                        <a:rPr lang="it-IT" sz="2000" b="0" i="0" u="none" strike="noStrike" baseline="0" dirty="0" smtClean="0">
                          <a:solidFill>
                            <a:srgbClr val="000000"/>
                          </a:solidFill>
                          <a:effectLst/>
                          <a:latin typeface="+mn-lt"/>
                        </a:rPr>
                        <a:t> il passaggio di proprietà ma che è rimasta nella disponibilità del fornitore</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72886">
                <a:tc>
                  <a:txBody>
                    <a:bodyPr/>
                    <a:lstStyle/>
                    <a:p>
                      <a:pPr algn="just" fontAlgn="ctr"/>
                      <a:r>
                        <a:rPr lang="it-IT" sz="2000" b="0" i="0" u="none" strike="noStrike" dirty="0" smtClean="0">
                          <a:solidFill>
                            <a:srgbClr val="000000"/>
                          </a:solidFill>
                          <a:effectLst/>
                          <a:latin typeface="+mn-lt"/>
                        </a:rPr>
                        <a:t>Merce</a:t>
                      </a:r>
                      <a:r>
                        <a:rPr lang="it-IT" sz="2000" b="0" i="0" u="none" strike="noStrike" baseline="0" dirty="0" smtClean="0">
                          <a:solidFill>
                            <a:srgbClr val="000000"/>
                          </a:solidFill>
                          <a:effectLst/>
                          <a:latin typeface="+mn-lt"/>
                        </a:rPr>
                        <a:t> fatturata ma non ancora consegnata alla data del conteggio fisico non essendo trasferita la proprietà</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0" i="0" u="none" strike="noStrike" dirty="0" smtClean="0">
                          <a:solidFill>
                            <a:srgbClr val="000000"/>
                          </a:solidFill>
                          <a:effectLst/>
                          <a:latin typeface="+mn-lt"/>
                        </a:rPr>
                        <a:t>Beni spediti al cliente prima del conteggio ma non ancora fatturati e non ancora passati di proprietà</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0" i="0" u="none" strike="noStrike" dirty="0" smtClean="0">
                          <a:solidFill>
                            <a:srgbClr val="000000"/>
                          </a:solidFill>
                          <a:effectLst/>
                          <a:latin typeface="+mn-lt"/>
                        </a:rPr>
                        <a:t>Beni</a:t>
                      </a:r>
                      <a:r>
                        <a:rPr lang="it-IT" sz="2000" b="0" i="0" u="none" strike="noStrike" baseline="0" dirty="0" smtClean="0">
                          <a:solidFill>
                            <a:srgbClr val="000000"/>
                          </a:solidFill>
                          <a:effectLst/>
                          <a:latin typeface="+mn-lt"/>
                        </a:rPr>
                        <a:t> resi dai clienti per i quali non è stata ancora emessa la nota di credito</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0" i="0" u="none" strike="noStrike" dirty="0" smtClean="0">
                          <a:solidFill>
                            <a:srgbClr val="000000"/>
                          </a:solidFill>
                          <a:effectLst/>
                          <a:latin typeface="+mn-lt"/>
                        </a:rPr>
                        <a:t>Beni collocati</a:t>
                      </a:r>
                      <a:r>
                        <a:rPr lang="it-IT" sz="2000" b="0" i="0" u="none" strike="noStrike" baseline="0" dirty="0" smtClean="0">
                          <a:solidFill>
                            <a:srgbClr val="000000"/>
                          </a:solidFill>
                          <a:effectLst/>
                          <a:latin typeface="+mn-lt"/>
                        </a:rPr>
                        <a:t> presso terzi (deposito, lavorazione, visione, esposizione e quant’altro)</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9371846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OPERAZIONI DA NON INSERIRE NELL’INVENTARIO</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91074925"/>
              </p:ext>
            </p:extLst>
          </p:nvPr>
        </p:nvGraphicFramePr>
        <p:xfrm>
          <a:off x="511629" y="2275115"/>
          <a:ext cx="11152990" cy="2871107"/>
        </p:xfrm>
        <a:graphic>
          <a:graphicData uri="http://schemas.openxmlformats.org/drawingml/2006/table">
            <a:tbl>
              <a:tblPr/>
              <a:tblGrid>
                <a:gridCol w="11152990"/>
              </a:tblGrid>
              <a:tr h="468085">
                <a:tc>
                  <a:txBody>
                    <a:bodyPr/>
                    <a:lstStyle/>
                    <a:p>
                      <a:pPr algn="just" fontAlgn="ctr"/>
                      <a:r>
                        <a:rPr lang="it-IT" sz="2000" b="0" i="0" u="none" strike="noStrike" dirty="0" smtClean="0">
                          <a:solidFill>
                            <a:srgbClr val="000000"/>
                          </a:solidFill>
                          <a:effectLst/>
                          <a:latin typeface="+mn-lt"/>
                        </a:rPr>
                        <a:t>Beni consegnati prima del conteggio ma non ancora fatturati per i quali è già avvenuto il passaggio di proprietà</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9971">
                <a:tc>
                  <a:txBody>
                    <a:bodyPr/>
                    <a:lstStyle/>
                    <a:p>
                      <a:pPr algn="just" fontAlgn="ctr"/>
                      <a:r>
                        <a:rPr lang="it-IT" sz="2000" b="0" i="0" u="none" strike="noStrike" dirty="0" smtClean="0">
                          <a:solidFill>
                            <a:srgbClr val="000000"/>
                          </a:solidFill>
                          <a:effectLst/>
                          <a:latin typeface="+mn-lt"/>
                        </a:rPr>
                        <a:t>Beni fatturati prima del conteggio ma non ancora consegnati per i quali è già avvenuto il passaggio di proprietà</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72886">
                <a:tc>
                  <a:txBody>
                    <a:bodyPr/>
                    <a:lstStyle/>
                    <a:p>
                      <a:pPr algn="just" fontAlgn="ctr"/>
                      <a:r>
                        <a:rPr lang="it-IT" sz="2000" b="0" i="0" u="none" strike="noStrike" dirty="0" smtClean="0">
                          <a:solidFill>
                            <a:srgbClr val="000000"/>
                          </a:solidFill>
                          <a:effectLst/>
                          <a:latin typeface="+mn-lt"/>
                        </a:rPr>
                        <a:t>Beni fatturati dal fornitore (clausola</a:t>
                      </a:r>
                      <a:r>
                        <a:rPr lang="it-IT" sz="2000" b="0" i="0" u="none" strike="noStrike" baseline="0" dirty="0" smtClean="0">
                          <a:solidFill>
                            <a:srgbClr val="000000"/>
                          </a:solidFill>
                          <a:effectLst/>
                          <a:latin typeface="+mn-lt"/>
                        </a:rPr>
                        <a:t> F.O.B. destino) prima dell’inventario e non ancora ricevuti (in viaggio)</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3163">
                <a:tc>
                  <a:txBody>
                    <a:bodyPr/>
                    <a:lstStyle/>
                    <a:p>
                      <a:pPr algn="just" fontAlgn="ctr"/>
                      <a:r>
                        <a:rPr lang="it-IT" sz="2000" b="0" i="0" u="none" strike="noStrike" dirty="0" smtClean="0">
                          <a:solidFill>
                            <a:srgbClr val="000000"/>
                          </a:solidFill>
                          <a:effectLst/>
                          <a:latin typeface="+mn-lt"/>
                        </a:rPr>
                        <a:t>Beni di terzi non di proprietà ma in deposito presso la società (deposito, lavorazione, visione, esposizione e quant’altro)</a:t>
                      </a:r>
                      <a:endParaRPr lang="it-IT" sz="2000" b="0" i="0" u="none" strike="noStrike" dirty="0">
                        <a:solidFill>
                          <a:srgbClr val="00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9124622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L’ORGANISMO </a:t>
            </a:r>
            <a:r>
              <a:rPr lang="it-IT" sz="2800" b="1" dirty="0" smtClean="0">
                <a:solidFill>
                  <a:schemeClr val="tx1"/>
                </a:solidFill>
              </a:rPr>
              <a:t>DI VIGILANZA: COMPITI SPECIFICI</a:t>
            </a:r>
            <a:endParaRPr lang="it-IT" sz="2800" b="1" dirty="0">
              <a:solidFill>
                <a:schemeClr val="tx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841" y="2220687"/>
            <a:ext cx="11233247"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840" y="3853543"/>
            <a:ext cx="11233247" cy="2674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98234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LA FASE DI CHIUSURA</a:t>
            </a:r>
          </a:p>
        </p:txBody>
      </p:sp>
    </p:spTree>
    <p:extLst>
      <p:ext uri="{BB962C8B-B14F-4D97-AF65-F5344CB8AC3E}">
        <p14:creationId xmlns:p14="http://schemas.microsoft.com/office/powerpoint/2010/main" val="22717223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2" y="1772816"/>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GLI EVENTI «SUCCESSIVI»</a:t>
            </a:r>
            <a:endParaRPr lang="it-IT" sz="2800" b="1" dirty="0">
              <a:solidFill>
                <a:schemeClr val="tx1"/>
              </a:solidFill>
            </a:endParaRPr>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068960"/>
            <a:ext cx="1047750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23391" y="5733256"/>
            <a:ext cx="10753197"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 gennaio 2018</a:t>
            </a:r>
            <a:endParaRPr lang="it-IT" sz="2400" b="1" dirty="0">
              <a:solidFill>
                <a:schemeClr val="tx1"/>
              </a:solidFill>
            </a:endParaRPr>
          </a:p>
        </p:txBody>
      </p:sp>
    </p:spTree>
    <p:extLst>
      <p:ext uri="{BB962C8B-B14F-4D97-AF65-F5344CB8AC3E}">
        <p14:creationId xmlns:p14="http://schemas.microsoft.com/office/powerpoint/2010/main" val="181514897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2" y="1772816"/>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GLI EVENTI «SUCCESSIVI»</a:t>
            </a:r>
            <a:endParaRPr lang="it-IT" sz="2800" b="1" dirty="0">
              <a:solidFill>
                <a:schemeClr val="tx1"/>
              </a:solidFill>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639" y="2924944"/>
            <a:ext cx="1042670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786639" y="5589240"/>
            <a:ext cx="10426700" cy="10137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299911468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2" y="1412776"/>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GLI EVENTI «SUCCESSIVI»</a:t>
            </a:r>
            <a:endParaRPr lang="it-IT" sz="2800" b="1" dirty="0">
              <a:solidFill>
                <a:schemeClr val="tx1"/>
              </a:solidFill>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3" y="2276872"/>
            <a:ext cx="10753193" cy="4276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188257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2" y="1412776"/>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GLI EVENTI «SUCCESSIVI»</a:t>
            </a:r>
            <a:endParaRPr lang="it-IT" sz="2800" b="1" dirty="0">
              <a:solidFill>
                <a:schemeClr val="tx1"/>
              </a:solidFill>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714" y="2276872"/>
            <a:ext cx="10774509"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5877272"/>
            <a:ext cx="1069274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137229737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2" y="1412776"/>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FASE DI CHIUSURA</a:t>
            </a:r>
            <a:endParaRPr lang="it-IT" sz="2800" b="1" dirty="0">
              <a:solidFill>
                <a:schemeClr val="tx1"/>
              </a:solidFill>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2420889"/>
            <a:ext cx="10753195"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5877272"/>
            <a:ext cx="1069274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 gennaio 2018</a:t>
            </a:r>
            <a:endParaRPr lang="it-IT" sz="2400" b="1" dirty="0">
              <a:solidFill>
                <a:schemeClr val="tx1"/>
              </a:solidFill>
            </a:endParaRPr>
          </a:p>
        </p:txBody>
      </p:sp>
    </p:spTree>
    <p:extLst>
      <p:ext uri="{BB962C8B-B14F-4D97-AF65-F5344CB8AC3E}">
        <p14:creationId xmlns:p14="http://schemas.microsoft.com/office/powerpoint/2010/main" val="236740628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1" y="1556792"/>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PROCESSO DI VALUTAZIONE DEGLI ERRORI</a:t>
            </a:r>
            <a:endParaRPr lang="it-IT" sz="2800" b="1" dirty="0">
              <a:solidFill>
                <a:schemeClr val="tx1"/>
              </a:solidFill>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3" y="2420888"/>
            <a:ext cx="10753193"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79" y="5013176"/>
            <a:ext cx="10619507"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950300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1" y="1556792"/>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«MEMORANDUM» CONCLUSIVO</a:t>
            </a:r>
            <a:endParaRPr lang="it-IT" sz="2800" b="1" dirty="0">
              <a:solidFill>
                <a:schemeClr val="tx1"/>
              </a:solidFill>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6" y="2583787"/>
            <a:ext cx="10753193"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5805264"/>
            <a:ext cx="10692747" cy="7977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323216053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1" y="1556792"/>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REVISIONE DELE IMPOSTE</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679143940"/>
              </p:ext>
            </p:extLst>
          </p:nvPr>
        </p:nvGraphicFramePr>
        <p:xfrm>
          <a:off x="623391" y="2708920"/>
          <a:ext cx="10753195" cy="2916912"/>
        </p:xfrm>
        <a:graphic>
          <a:graphicData uri="http://schemas.openxmlformats.org/drawingml/2006/table">
            <a:tbl>
              <a:tblPr firstRow="1" bandRow="1">
                <a:tableStyleId>{5C22544A-7EE6-4342-B048-85BDC9FD1C3A}</a:tableStyleId>
              </a:tblPr>
              <a:tblGrid>
                <a:gridCol w="4512503"/>
                <a:gridCol w="6240692"/>
              </a:tblGrid>
              <a:tr h="1728192">
                <a:tc>
                  <a:txBody>
                    <a:bodyPr/>
                    <a:lstStyle/>
                    <a:p>
                      <a:r>
                        <a:rPr lang="it-IT" dirty="0" smtClean="0">
                          <a:solidFill>
                            <a:schemeClr val="tx1"/>
                          </a:solidFill>
                        </a:rPr>
                        <a:t>Verifica della corretta determinazione e indicazione delle voci di bilancio</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it-IT" b="0" dirty="0" smtClean="0">
                          <a:solidFill>
                            <a:schemeClr val="tx1"/>
                          </a:solidFill>
                        </a:rPr>
                        <a:t>Debiti per IRES e IRAP</a:t>
                      </a:r>
                    </a:p>
                    <a:p>
                      <a:pPr marL="285750" indent="-285750">
                        <a:buFont typeface="Arial" panose="020B0604020202020204" pitchFamily="34" charset="0"/>
                        <a:buChar char="•"/>
                      </a:pPr>
                      <a:r>
                        <a:rPr lang="it-IT" b="0" dirty="0" smtClean="0">
                          <a:solidFill>
                            <a:schemeClr val="tx1"/>
                          </a:solidFill>
                        </a:rPr>
                        <a:t>Crediti tributari</a:t>
                      </a:r>
                    </a:p>
                    <a:p>
                      <a:pPr marL="285750" indent="-285750">
                        <a:buFont typeface="Arial" panose="020B0604020202020204" pitchFamily="34" charset="0"/>
                        <a:buChar char="•"/>
                      </a:pPr>
                      <a:r>
                        <a:rPr lang="it-IT" b="0" dirty="0" smtClean="0">
                          <a:solidFill>
                            <a:schemeClr val="tx1"/>
                          </a:solidFill>
                        </a:rPr>
                        <a:t>Crediti per imposte anticipate</a:t>
                      </a:r>
                    </a:p>
                    <a:p>
                      <a:pPr marL="285750" indent="-285750">
                        <a:buFont typeface="Arial" panose="020B0604020202020204" pitchFamily="34" charset="0"/>
                        <a:buChar char="•"/>
                      </a:pPr>
                      <a:r>
                        <a:rPr lang="it-IT" b="0" dirty="0" smtClean="0">
                          <a:solidFill>
                            <a:schemeClr val="tx1"/>
                          </a:solidFill>
                        </a:rPr>
                        <a:t>Fondi imposte differite</a:t>
                      </a:r>
                    </a:p>
                    <a:p>
                      <a:pPr marL="285750" indent="-285750">
                        <a:buFont typeface="Arial" panose="020B0604020202020204" pitchFamily="34" charset="0"/>
                        <a:buChar char="•"/>
                      </a:pPr>
                      <a:r>
                        <a:rPr lang="it-IT" b="0" dirty="0" smtClean="0">
                          <a:solidFill>
                            <a:schemeClr val="tx1"/>
                          </a:solidFill>
                        </a:rPr>
                        <a:t>Imposte stanziate a conto econo</a:t>
                      </a:r>
                      <a:r>
                        <a:rPr lang="it-IT" dirty="0" smtClean="0">
                          <a:solidFill>
                            <a:schemeClr val="tx1"/>
                          </a:solidFill>
                        </a:rPr>
                        <a:t>mico</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59627">
                <a:tc>
                  <a:txBody>
                    <a:bodyPr/>
                    <a:lstStyle/>
                    <a:p>
                      <a:r>
                        <a:rPr lang="it-IT" b="1" dirty="0" smtClean="0">
                          <a:solidFill>
                            <a:schemeClr val="tx1"/>
                          </a:solidFill>
                        </a:rPr>
                        <a:t>Ulteriori adempimenti</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it-IT" dirty="0" smtClean="0">
                          <a:solidFill>
                            <a:schemeClr val="tx1"/>
                          </a:solidFill>
                        </a:rPr>
                        <a:t>Verifica contenuto Nota Integrativa</a:t>
                      </a:r>
                    </a:p>
                    <a:p>
                      <a:pPr marL="285750" indent="-285750">
                        <a:buFont typeface="Arial" panose="020B0604020202020204" pitchFamily="34" charset="0"/>
                        <a:buChar char="•"/>
                      </a:pPr>
                      <a:r>
                        <a:rPr lang="it-IT" dirty="0" smtClean="0">
                          <a:solidFill>
                            <a:schemeClr val="tx1"/>
                          </a:solidFill>
                        </a:rPr>
                        <a:t>Controllo dichiarazione REDDITI e IRAP per la sottoscrizione</a:t>
                      </a:r>
                    </a:p>
                    <a:p>
                      <a:pPr marL="285750" indent="-285750">
                        <a:buFont typeface="Arial" panose="020B0604020202020204" pitchFamily="34" charset="0"/>
                        <a:buChar char="•"/>
                      </a:pPr>
                      <a:r>
                        <a:rPr lang="it-IT" dirty="0" smtClean="0">
                          <a:solidFill>
                            <a:schemeClr val="tx1"/>
                          </a:solidFill>
                        </a:rPr>
                        <a:t>Attestazione lettera a) n. 5, comma 1, D.lgs. 446/1197 (IRAP)</a:t>
                      </a:r>
                    </a:p>
                    <a:p>
                      <a:pPr marL="285750" indent="-285750">
                        <a:buFont typeface="Arial" panose="020B0604020202020204" pitchFamily="34" charset="0"/>
                        <a:buChar char="•"/>
                      </a:pPr>
                      <a:r>
                        <a:rPr lang="it-IT" dirty="0" smtClean="0">
                          <a:solidFill>
                            <a:schemeClr val="tx1"/>
                          </a:solidFill>
                        </a:rPr>
                        <a:t>Sottoscrizione dichiarazione IVA</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435035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1" y="1556792"/>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DICHIARAZIONI FISCALI</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1295616548"/>
              </p:ext>
            </p:extLst>
          </p:nvPr>
        </p:nvGraphicFramePr>
        <p:xfrm>
          <a:off x="623391" y="2708920"/>
          <a:ext cx="10753195" cy="2103120"/>
        </p:xfrm>
        <a:graphic>
          <a:graphicData uri="http://schemas.openxmlformats.org/drawingml/2006/table">
            <a:tbl>
              <a:tblPr firstRow="1" bandRow="1">
                <a:tableStyleId>{5C22544A-7EE6-4342-B048-85BDC9FD1C3A}</a:tableStyleId>
              </a:tblPr>
              <a:tblGrid>
                <a:gridCol w="5376599"/>
                <a:gridCol w="5376596"/>
              </a:tblGrid>
              <a:tr h="360040">
                <a:tc>
                  <a:txBody>
                    <a:bodyPr/>
                    <a:lstStyle/>
                    <a:p>
                      <a:pPr algn="ctr"/>
                      <a:r>
                        <a:rPr lang="it-IT" dirty="0" smtClean="0">
                          <a:solidFill>
                            <a:schemeClr val="tx1"/>
                          </a:solidFill>
                        </a:rPr>
                        <a:t>Dichiarazione dei redditi</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it-IT" dirty="0" smtClean="0">
                          <a:solidFill>
                            <a:schemeClr val="tx1"/>
                          </a:solidFill>
                        </a:rPr>
                        <a:t>Dichiarazione dei sostituti</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59627">
                <a:tc>
                  <a:txBody>
                    <a:bodyPr/>
                    <a:lstStyle/>
                    <a:p>
                      <a:endParaRPr lang="it-IT" b="1" dirty="0" smtClean="0">
                        <a:solidFill>
                          <a:schemeClr val="tx1"/>
                        </a:solidFill>
                      </a:endParaRPr>
                    </a:p>
                    <a:p>
                      <a:pPr marL="285750" indent="-285750" algn="just">
                        <a:buFont typeface="Arial" panose="020B0604020202020204" pitchFamily="34" charset="0"/>
                        <a:buChar char="•"/>
                      </a:pPr>
                      <a:r>
                        <a:rPr lang="it-IT" b="0" dirty="0" smtClean="0">
                          <a:solidFill>
                            <a:schemeClr val="tx1"/>
                          </a:solidFill>
                        </a:rPr>
                        <a:t>Riscontro tra scritture contabili e dati</a:t>
                      </a:r>
                      <a:r>
                        <a:rPr lang="it-IT" b="0" baseline="0" dirty="0" smtClean="0">
                          <a:solidFill>
                            <a:schemeClr val="tx1"/>
                          </a:solidFill>
                        </a:rPr>
                        <a:t> indicati nella dichiarazione</a:t>
                      </a:r>
                    </a:p>
                    <a:p>
                      <a:pPr marL="285750" indent="-285750" algn="just">
                        <a:buFont typeface="Arial" panose="020B0604020202020204" pitchFamily="34" charset="0"/>
                        <a:buChar char="•"/>
                      </a:pPr>
                      <a:r>
                        <a:rPr lang="it-IT" b="0" baseline="0" dirty="0" smtClean="0">
                          <a:solidFill>
                            <a:schemeClr val="tx1"/>
                          </a:solidFill>
                        </a:rPr>
                        <a:t>Controllo prospetto di raccordo utile civilistico – utile fiscale (per mera verifica della continuità dei valori con quelli dell’esercizio precedente)</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it-IT" dirty="0" smtClean="0">
                        <a:solidFill>
                          <a:schemeClr val="tx1"/>
                        </a:solidFill>
                      </a:endParaRPr>
                    </a:p>
                    <a:p>
                      <a:pPr marL="285750" indent="-285750" algn="just">
                        <a:buFont typeface="Arial" panose="020B0604020202020204" pitchFamily="34" charset="0"/>
                        <a:buChar char="•"/>
                      </a:pPr>
                      <a:r>
                        <a:rPr lang="it-IT" dirty="0" smtClean="0">
                          <a:solidFill>
                            <a:schemeClr val="tx1"/>
                          </a:solidFill>
                        </a:rPr>
                        <a:t>Riscontro</a:t>
                      </a:r>
                      <a:r>
                        <a:rPr lang="it-IT" baseline="0" dirty="0" smtClean="0">
                          <a:solidFill>
                            <a:schemeClr val="tx1"/>
                          </a:solidFill>
                        </a:rPr>
                        <a:t> tra dati inseriti nella contabilità generale e taluni percipienti (scelta a campione)</a:t>
                      </a:r>
                    </a:p>
                    <a:p>
                      <a:pPr marL="285750" indent="-285750" algn="just">
                        <a:buFont typeface="Arial" panose="020B0604020202020204" pitchFamily="34" charset="0"/>
                        <a:buChar char="•"/>
                      </a:pPr>
                      <a:r>
                        <a:rPr lang="it-IT" baseline="0" dirty="0" smtClean="0">
                          <a:solidFill>
                            <a:schemeClr val="tx1"/>
                          </a:solidFill>
                        </a:rPr>
                        <a:t>Riscontro tra dati rilevabili dalle scritture contabili e i dati esposti nella dichiarazione dei sostituti</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Rettangolo 4"/>
          <p:cNvSpPr/>
          <p:nvPr/>
        </p:nvSpPr>
        <p:spPr>
          <a:xfrm>
            <a:off x="623391" y="5661248"/>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smtClean="0">
                <a:solidFill>
                  <a:schemeClr val="tx1"/>
                </a:solidFill>
              </a:rPr>
              <a:t>Richiesta di lettera di attestazione da parte della direzione</a:t>
            </a:r>
            <a:endParaRPr lang="it-IT" sz="2000" b="1" dirty="0">
              <a:solidFill>
                <a:schemeClr val="tx1"/>
              </a:solidFill>
            </a:endParaRPr>
          </a:p>
        </p:txBody>
      </p:sp>
    </p:spTree>
    <p:extLst>
      <p:ext uri="{BB962C8B-B14F-4D97-AF65-F5344CB8AC3E}">
        <p14:creationId xmlns:p14="http://schemas.microsoft.com/office/powerpoint/2010/main" val="18466892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545635"/>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400" b="1" i="1" dirty="0"/>
              <a:t>Il</a:t>
            </a:r>
            <a:r>
              <a:rPr lang="it-IT" sz="2400" i="1" dirty="0"/>
              <a:t> </a:t>
            </a:r>
            <a:r>
              <a:rPr lang="it-IT" sz="2400" b="1" i="1" dirty="0"/>
              <a:t>revisore legale o la </a:t>
            </a:r>
            <a:r>
              <a:rPr lang="it-IT" sz="2400" b="1" i="1" dirty="0" smtClean="0"/>
              <a:t>società </a:t>
            </a:r>
            <a:r>
              <a:rPr lang="it-IT" sz="2400" b="1" i="1" dirty="0"/>
              <a:t>di revisione legale incaricati di effettuare la revisione legale dei conti</a:t>
            </a:r>
            <a:r>
              <a:rPr lang="it-IT" sz="2400" i="1" dirty="0" smtClean="0"/>
              <a:t>: a</a:t>
            </a:r>
            <a:r>
              <a:rPr lang="it-IT" sz="2400" i="1" dirty="0"/>
              <a:t>) esprimono con apposita relazione un giudizio sul bilancio di esercizio e sul bilancio consolidato, ove redatto ed illustrano i risultati della revisione legale</a:t>
            </a:r>
            <a:r>
              <a:rPr lang="it-IT" sz="2400" i="1" dirty="0" smtClean="0"/>
              <a:t>; b</a:t>
            </a:r>
            <a:r>
              <a:rPr lang="it-IT" sz="2400" i="1" dirty="0"/>
              <a:t>) </a:t>
            </a:r>
            <a:r>
              <a:rPr lang="it-IT" sz="2400" b="1" i="1" u="sng" dirty="0"/>
              <a:t>verificano nel corso dell'esercizio la regolare tenuta della </a:t>
            </a:r>
            <a:r>
              <a:rPr lang="it-IT" sz="2400" b="1" i="1" u="sng" dirty="0" smtClean="0"/>
              <a:t>contabilità </a:t>
            </a:r>
            <a:r>
              <a:rPr lang="it-IT" sz="2400" b="1" i="1" u="sng" dirty="0"/>
              <a:t>sociale e la corretta rilevazione dei fatti di gestione nelle scritture contabili</a:t>
            </a:r>
            <a:r>
              <a:rPr lang="it-IT" sz="2400" i="1" dirty="0"/>
              <a:t>. </a:t>
            </a:r>
            <a:endParaRPr lang="it-IT" sz="2400" i="1" dirty="0" smtClean="0"/>
          </a:p>
          <a:p>
            <a:pPr algn="just"/>
            <a:endParaRPr lang="it-IT" sz="2400" dirty="0"/>
          </a:p>
        </p:txBody>
      </p:sp>
      <p:sp>
        <p:nvSpPr>
          <p:cNvPr id="6" name="Rettangolo 5"/>
          <p:cNvSpPr/>
          <p:nvPr/>
        </p:nvSpPr>
        <p:spPr>
          <a:xfrm>
            <a:off x="431371" y="5733256"/>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rPr>
              <a:t>l</a:t>
            </a:r>
            <a:r>
              <a:rPr lang="it-IT" sz="2400" b="1" dirty="0" smtClean="0">
                <a:solidFill>
                  <a:schemeClr val="tx1"/>
                </a:solidFill>
              </a:rPr>
              <a:t>ettera b) comma 1, articolo 14, D.lgs. 27 gennaio 2010 n. 39 </a:t>
            </a:r>
            <a:endParaRPr lang="it-IT" sz="2400" b="1" dirty="0">
              <a:solidFill>
                <a:schemeClr val="tx1"/>
              </a:solidFill>
            </a:endParaRPr>
          </a:p>
        </p:txBody>
      </p:sp>
    </p:spTree>
    <p:extLst>
      <p:ext uri="{BB962C8B-B14F-4D97-AF65-F5344CB8AC3E}">
        <p14:creationId xmlns:p14="http://schemas.microsoft.com/office/powerpoint/2010/main" val="351016195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23391" y="1556792"/>
            <a:ext cx="1075319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SANZIONI PER MANCATA SOTTOSCRIZIONE</a:t>
            </a:r>
            <a:endParaRPr lang="it-IT" sz="2800" b="1"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1" y="2420888"/>
            <a:ext cx="10753195"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03413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2316936"/>
            <a:ext cx="11233248" cy="304698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a:latin typeface="+mn-lt"/>
              </a:rPr>
              <a:t>I principi di revisione assumono, specie in esito alla recente riforma della disciplina della revisione legale dei conti, attuata mediante il </a:t>
            </a:r>
            <a:r>
              <a:rPr lang="it-IT" sz="2400" dirty="0" smtClean="0">
                <a:latin typeface="+mn-lt"/>
              </a:rPr>
              <a:t>recepimento, </a:t>
            </a:r>
            <a:r>
              <a:rPr lang="it-IT" sz="2400" dirty="0">
                <a:latin typeface="+mn-lt"/>
              </a:rPr>
              <a:t>opera del </a:t>
            </a:r>
            <a:r>
              <a:rPr lang="it-IT" sz="2400" dirty="0" smtClean="0">
                <a:latin typeface="+mn-lt"/>
              </a:rPr>
              <a:t>d.lgs</a:t>
            </a:r>
            <a:r>
              <a:rPr lang="it-IT" sz="2400" dirty="0">
                <a:latin typeface="+mn-lt"/>
              </a:rPr>
              <a:t>. </a:t>
            </a:r>
            <a:r>
              <a:rPr lang="it-IT" sz="2400" dirty="0" smtClean="0">
                <a:latin typeface="+mn-lt"/>
              </a:rPr>
              <a:t>135/2016, </a:t>
            </a:r>
            <a:r>
              <a:rPr lang="it-IT" sz="2400" dirty="0">
                <a:latin typeface="+mn-lt"/>
              </a:rPr>
              <a:t>della direttiva 2014/56/UE, un ruolo fondamentale</a:t>
            </a:r>
            <a:r>
              <a:rPr lang="it-IT" sz="2400" dirty="0" smtClean="0">
                <a:latin typeface="+mn-lt"/>
              </a:rPr>
              <a:t>.</a:t>
            </a:r>
          </a:p>
          <a:p>
            <a:pPr algn="just"/>
            <a:r>
              <a:rPr lang="it-IT" sz="2400" b="1" dirty="0" smtClean="0">
                <a:latin typeface="+mn-lt"/>
              </a:rPr>
              <a:t>Tra </a:t>
            </a:r>
            <a:r>
              <a:rPr lang="it-IT" sz="2400" b="1" dirty="0">
                <a:latin typeface="+mn-lt"/>
              </a:rPr>
              <a:t>i doveri propri del revisore, vi è la verifica della regolare tenuta della contabilità sociale </a:t>
            </a:r>
            <a:r>
              <a:rPr lang="it-IT" sz="2400" dirty="0">
                <a:latin typeface="+mn-lt"/>
              </a:rPr>
              <a:t>(</a:t>
            </a:r>
            <a:r>
              <a:rPr lang="it-IT" sz="2400" u="sng" dirty="0">
                <a:latin typeface="+mn-lt"/>
              </a:rPr>
              <a:t>art. 14 co. 1 </a:t>
            </a:r>
            <a:r>
              <a:rPr lang="it-IT" sz="2400" u="sng" dirty="0" smtClean="0">
                <a:latin typeface="+mn-lt"/>
              </a:rPr>
              <a:t>lettera </a:t>
            </a:r>
            <a:r>
              <a:rPr lang="it-IT" sz="2400" u="sng" dirty="0">
                <a:latin typeface="+mn-lt"/>
              </a:rPr>
              <a:t>b) del </a:t>
            </a:r>
            <a:r>
              <a:rPr lang="it-IT" sz="2400" u="sng" dirty="0" smtClean="0">
                <a:latin typeface="+mn-lt"/>
              </a:rPr>
              <a:t>d.lgs. </a:t>
            </a:r>
            <a:r>
              <a:rPr lang="it-IT" sz="2400" u="sng" dirty="0">
                <a:latin typeface="+mn-lt"/>
              </a:rPr>
              <a:t>39/2010</a:t>
            </a:r>
            <a:r>
              <a:rPr lang="it-IT" sz="2400" dirty="0">
                <a:latin typeface="+mn-lt"/>
              </a:rPr>
              <a:t>), </a:t>
            </a:r>
            <a:r>
              <a:rPr lang="it-IT" sz="2400" b="1" dirty="0">
                <a:latin typeface="+mn-lt"/>
              </a:rPr>
              <a:t>la quale deve essere effettuata attraverso lo svolgimento delle procedure previste dal principio di revisione SA Italia 250B, adottato con determina del Ragioniere Generale dello Stato </a:t>
            </a:r>
            <a:r>
              <a:rPr lang="it-IT" sz="2400" b="1" dirty="0" smtClean="0">
                <a:latin typeface="+mn-lt"/>
              </a:rPr>
              <a:t>23 dicembre 2014 </a:t>
            </a:r>
            <a:r>
              <a:rPr lang="it-IT" sz="2400" b="1" dirty="0">
                <a:latin typeface="+mn-lt"/>
              </a:rPr>
              <a:t>n. </a:t>
            </a:r>
            <a:r>
              <a:rPr lang="it-IT" sz="2400" b="1" dirty="0" smtClean="0">
                <a:latin typeface="+mn-lt"/>
              </a:rPr>
              <a:t>100736</a:t>
            </a:r>
            <a:r>
              <a:rPr lang="it-IT" sz="2400" dirty="0" smtClean="0">
                <a:latin typeface="+mn-lt"/>
              </a:rPr>
              <a:t>.</a:t>
            </a:r>
            <a:endParaRPr lang="it-IT" sz="2400" dirty="0">
              <a:latin typeface="+mn-lt"/>
            </a:endParaRPr>
          </a:p>
        </p:txBody>
      </p:sp>
      <p:sp>
        <p:nvSpPr>
          <p:cNvPr id="6" name="Rettangolo 5"/>
          <p:cNvSpPr/>
          <p:nvPr/>
        </p:nvSpPr>
        <p:spPr>
          <a:xfrm>
            <a:off x="431371" y="5602627"/>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rPr>
              <a:t>l</a:t>
            </a:r>
            <a:r>
              <a:rPr lang="it-IT" sz="2400" b="1" dirty="0" smtClean="0">
                <a:solidFill>
                  <a:schemeClr val="tx1"/>
                </a:solidFill>
              </a:rPr>
              <a:t>ettera b), comma 1, articolo 14, d.lgs. 39/2010 </a:t>
            </a:r>
            <a:endParaRPr lang="it-IT" sz="2400" b="1" dirty="0">
              <a:solidFill>
                <a:schemeClr val="tx1"/>
              </a:solidFill>
            </a:endParaRPr>
          </a:p>
        </p:txBody>
      </p:sp>
    </p:spTree>
    <p:extLst>
      <p:ext uri="{BB962C8B-B14F-4D97-AF65-F5344CB8AC3E}">
        <p14:creationId xmlns:p14="http://schemas.microsoft.com/office/powerpoint/2010/main" val="54521374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882756"/>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6" name="Rettangolo 5"/>
          <p:cNvSpPr/>
          <p:nvPr/>
        </p:nvSpPr>
        <p:spPr>
          <a:xfrm>
            <a:off x="431371" y="5987142"/>
            <a:ext cx="11212718" cy="6485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M.E.F. </a:t>
            </a:r>
            <a:r>
              <a:rPr lang="it-IT" sz="2400" b="1" dirty="0">
                <a:solidFill>
                  <a:schemeClr val="tx1"/>
                </a:solidFill>
              </a:rPr>
              <a:t>- Determinazione Ragioneria Generale dello Stato 23.12.2014 n. 100736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71" y="1817914"/>
            <a:ext cx="11212718" cy="3918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6381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2480222"/>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a:latin typeface="+mn-lt"/>
              </a:rPr>
              <a:t>Il SA 250B </a:t>
            </a:r>
            <a:r>
              <a:rPr lang="it-IT" sz="2400" b="1" dirty="0">
                <a:latin typeface="+mn-lt"/>
              </a:rPr>
              <a:t>disciplina le procedure specifiche che il revisore è tenuto a porre in essere nell’ambito delle verifiche sulla regolare tenuta della contabilità sociale e sulla corretta rilevazione dei fatti di gestione nelle scritture contabili</a:t>
            </a:r>
            <a:r>
              <a:rPr lang="it-IT" sz="2400" dirty="0">
                <a:latin typeface="+mn-lt"/>
              </a:rPr>
              <a:t>. </a:t>
            </a:r>
            <a:endParaRPr lang="it-IT" sz="2400" dirty="0" smtClean="0">
              <a:latin typeface="+mn-lt"/>
            </a:endParaRPr>
          </a:p>
          <a:p>
            <a:pPr algn="just"/>
            <a:r>
              <a:rPr lang="it-IT" sz="2400" dirty="0" smtClean="0">
                <a:latin typeface="+mn-lt"/>
              </a:rPr>
              <a:t>Il </a:t>
            </a:r>
            <a:r>
              <a:rPr lang="it-IT" sz="2400" dirty="0">
                <a:latin typeface="+mn-lt"/>
              </a:rPr>
              <a:t>paragrafo </a:t>
            </a:r>
            <a:r>
              <a:rPr lang="it-IT" sz="2400" dirty="0" smtClean="0">
                <a:latin typeface="+mn-lt"/>
              </a:rPr>
              <a:t>8) </a:t>
            </a:r>
            <a:r>
              <a:rPr lang="it-IT" sz="2400" dirty="0">
                <a:latin typeface="+mn-lt"/>
              </a:rPr>
              <a:t>opportunamente precisa che, grazie a tali verifiche, </a:t>
            </a:r>
            <a:r>
              <a:rPr lang="it-IT" sz="2400" b="1" dirty="0">
                <a:latin typeface="+mn-lt"/>
              </a:rPr>
              <a:t>il revisore acquisisce informazioni utili ai fini della revisione contabile del bilancio</a:t>
            </a:r>
            <a:r>
              <a:rPr lang="it-IT" sz="2400" dirty="0" smtClean="0">
                <a:latin typeface="+mn-lt"/>
              </a:rPr>
              <a:t>.</a:t>
            </a:r>
          </a:p>
          <a:p>
            <a:pPr algn="just"/>
            <a:r>
              <a:rPr lang="it-IT" sz="2400" b="1" dirty="0" smtClean="0">
                <a:latin typeface="+mn-lt"/>
              </a:rPr>
              <a:t>È </a:t>
            </a:r>
            <a:r>
              <a:rPr lang="it-IT" sz="2400" b="1" dirty="0">
                <a:latin typeface="+mn-lt"/>
              </a:rPr>
              <a:t>richiesta un’attività di pianificazione di tali verifiche, che deve tenere conto della dimensione e complessità dell’impresa</a:t>
            </a:r>
            <a:r>
              <a:rPr lang="it-IT" sz="2400" dirty="0" smtClean="0">
                <a:latin typeface="+mn-lt"/>
              </a:rPr>
              <a:t>.</a:t>
            </a:r>
          </a:p>
        </p:txBody>
      </p:sp>
      <p:sp>
        <p:nvSpPr>
          <p:cNvPr id="6" name="Rettangolo 5"/>
          <p:cNvSpPr/>
          <p:nvPr/>
        </p:nvSpPr>
        <p:spPr>
          <a:xfrm>
            <a:off x="431371" y="5602627"/>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123321501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98072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GLI OBIETTIVI DELLA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57394"/>
            <a:ext cx="11233248" cy="409342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b="1" dirty="0" smtClean="0">
                <a:latin typeface="+mn-lt"/>
              </a:rPr>
              <a:t>Il revisore deve valutare i risultati di ciascuna verifica periodica considerando i possibili effetti degli elementi informativi acquisiti sullo svolgimento dell’attività di revisione contabile finalizzata all’espressione del «giudizio» sul bilancio</a:t>
            </a:r>
            <a:r>
              <a:rPr lang="it-IT" sz="2000" dirty="0" smtClean="0">
                <a:latin typeface="+mn-lt"/>
              </a:rPr>
              <a:t>.</a:t>
            </a:r>
          </a:p>
          <a:p>
            <a:pPr algn="just"/>
            <a:r>
              <a:rPr lang="it-IT" sz="2000" dirty="0" smtClean="0">
                <a:latin typeface="+mn-lt"/>
              </a:rPr>
              <a:t>A tal fine, deve considerare:</a:t>
            </a:r>
          </a:p>
          <a:p>
            <a:pPr marL="342900" indent="-342900" algn="just">
              <a:buFont typeface="Arial" panose="020B0604020202020204" pitchFamily="34" charset="0"/>
              <a:buChar char="•"/>
            </a:pPr>
            <a:r>
              <a:rPr lang="it-IT" sz="2000" dirty="0" smtClean="0">
                <a:latin typeface="+mn-lt"/>
              </a:rPr>
              <a:t>i </a:t>
            </a:r>
            <a:r>
              <a:rPr lang="it-IT" sz="2000" b="1" dirty="0" smtClean="0">
                <a:latin typeface="+mn-lt"/>
              </a:rPr>
              <a:t>possibili effetti di carenze nelle procedure adottate dall’impresa ai fini della regolare tenuta della contabilità sociale </a:t>
            </a:r>
            <a:r>
              <a:rPr lang="it-IT" sz="2000" dirty="0" smtClean="0">
                <a:latin typeface="+mn-lt"/>
              </a:rPr>
              <a:t>ovvero di </a:t>
            </a:r>
            <a:r>
              <a:rPr lang="it-IT" sz="2000" b="1" dirty="0" smtClean="0">
                <a:latin typeface="+mn-lt"/>
              </a:rPr>
              <a:t>non conformità nell’esecuzione da parte dell’impresa degli adempimenti richiesti dalla normativa di riferimento</a:t>
            </a:r>
            <a:r>
              <a:rPr lang="it-IT" sz="2000" dirty="0" smtClean="0">
                <a:latin typeface="+mn-lt"/>
              </a:rPr>
              <a:t>, riscontrati nello svolgimento delle procedure di ciascuna verifica periodica</a:t>
            </a:r>
          </a:p>
          <a:p>
            <a:pPr marL="342900" indent="-342900" algn="just">
              <a:buFont typeface="Arial" panose="020B0604020202020204" pitchFamily="34" charset="0"/>
              <a:buChar char="•"/>
            </a:pPr>
            <a:r>
              <a:rPr lang="it-IT" sz="2000" dirty="0">
                <a:latin typeface="+mn-lt"/>
              </a:rPr>
              <a:t>i</a:t>
            </a:r>
            <a:r>
              <a:rPr lang="it-IT" sz="2000" dirty="0" smtClean="0">
                <a:latin typeface="+mn-lt"/>
              </a:rPr>
              <a:t> </a:t>
            </a:r>
            <a:r>
              <a:rPr lang="it-IT" sz="2000" b="1" dirty="0" smtClean="0">
                <a:latin typeface="+mn-lt"/>
              </a:rPr>
              <a:t>possibili effetti di errori nelle scritture contabili riscontrati nello svolgimento delle procedure di ciascuna verifica periodica</a:t>
            </a:r>
          </a:p>
          <a:p>
            <a:pPr algn="just"/>
            <a:r>
              <a:rPr lang="it-IT" sz="2000" b="1" dirty="0" smtClean="0">
                <a:latin typeface="+mn-lt"/>
              </a:rPr>
              <a:t>Il revisore deve anche valutare i risultati di ciascuna verifica periodica ai fini delle eventuali comunicazioni ai responsabili delle attività di governance </a:t>
            </a:r>
            <a:r>
              <a:rPr lang="it-IT" sz="2000" dirty="0" smtClean="0">
                <a:latin typeface="+mn-lt"/>
              </a:rPr>
              <a:t>in conformità a quanto previsto dai principi di revisione internazionali (ISA ITALIA) n. 260 e 265.</a:t>
            </a:r>
          </a:p>
        </p:txBody>
      </p:sp>
      <p:sp>
        <p:nvSpPr>
          <p:cNvPr id="6" name="Rettangolo 5"/>
          <p:cNvSpPr/>
          <p:nvPr/>
        </p:nvSpPr>
        <p:spPr>
          <a:xfrm>
            <a:off x="431371" y="6070172"/>
            <a:ext cx="11212718" cy="53969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16540196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2480222"/>
            <a:ext cx="11233248" cy="286232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a:latin typeface="+mn-lt"/>
              </a:rPr>
              <a:t>Per quanto riguarda il contenuto delle verifiche periodiche, secondo il principio 250B, </a:t>
            </a:r>
            <a:r>
              <a:rPr lang="it-IT" sz="2000" b="1" dirty="0">
                <a:latin typeface="+mn-lt"/>
              </a:rPr>
              <a:t>il revisore deve acquisire informazioni sulle procedure adottate dall’impresa per individuare i libri obbligatori (ai sensi della normativa civilistica, fiscale, previdenziale e di eventuali leggi speciali), garantire la tempestiva e regolare vidimazione e bollatura dei libri obbligatori (ove applicabile) e assicurare il rispetto degli adempimenti fiscali e previdenziali rilevanti, ai fini della regolare tenuta della contabilità</a:t>
            </a:r>
            <a:r>
              <a:rPr lang="it-IT" sz="2000" dirty="0" smtClean="0">
                <a:latin typeface="+mn-lt"/>
              </a:rPr>
              <a:t>.</a:t>
            </a:r>
          </a:p>
          <a:p>
            <a:pPr algn="just"/>
            <a:r>
              <a:rPr lang="it-IT" sz="2000" dirty="0" smtClean="0">
                <a:latin typeface="+mn-lt"/>
              </a:rPr>
              <a:t>Oltre </a:t>
            </a:r>
            <a:r>
              <a:rPr lang="it-IT" sz="2000" dirty="0">
                <a:latin typeface="+mn-lt"/>
              </a:rPr>
              <a:t>alle procedure, </a:t>
            </a:r>
            <a:r>
              <a:rPr lang="it-IT" sz="2000" b="1" dirty="0">
                <a:latin typeface="+mn-lt"/>
              </a:rPr>
              <a:t>il revisore deve verificare </a:t>
            </a:r>
            <a:r>
              <a:rPr lang="it-IT" sz="2000" b="1" dirty="0" smtClean="0">
                <a:latin typeface="+mn-lt"/>
              </a:rPr>
              <a:t>«a campione»: </a:t>
            </a:r>
            <a:r>
              <a:rPr lang="it-IT" sz="2000" b="1" dirty="0">
                <a:latin typeface="+mn-lt"/>
              </a:rPr>
              <a:t>l’esistenza dei libri obbligatori, la regolare tenuta ed il tempestivo aggiornamento dei libri, l’esecuzione degli adempimenti fiscali e previdenziali richiesti dalla normativa di riferimento, attraverso l’esame della documentazione pertinente e delle relative registrazion</a:t>
            </a:r>
            <a:r>
              <a:rPr lang="it-IT" sz="2000" dirty="0">
                <a:latin typeface="+mn-lt"/>
              </a:rPr>
              <a:t>i</a:t>
            </a:r>
            <a:r>
              <a:rPr lang="it-IT" sz="2000" dirty="0" smtClean="0">
                <a:latin typeface="+mn-lt"/>
              </a:rPr>
              <a:t>.</a:t>
            </a:r>
            <a:endParaRPr lang="it-IT" sz="2400" dirty="0" smtClean="0">
              <a:latin typeface="+mn-lt"/>
            </a:endParaRPr>
          </a:p>
        </p:txBody>
      </p:sp>
      <p:sp>
        <p:nvSpPr>
          <p:cNvPr id="6" name="Rettangolo 5"/>
          <p:cNvSpPr/>
          <p:nvPr/>
        </p:nvSpPr>
        <p:spPr>
          <a:xfrm>
            <a:off x="431371" y="5602627"/>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37802753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VERIFICA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208177"/>
            <a:ext cx="11233248" cy="3170099"/>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2000" dirty="0" smtClean="0"/>
              <a:t>le verifiche periodiche non sono oggetto di uno specifico principio di revisione</a:t>
            </a:r>
          </a:p>
          <a:p>
            <a:pPr marL="342900" indent="-342900" algn="just">
              <a:buFont typeface="Arial" panose="020B0604020202020204" pitchFamily="34" charset="0"/>
              <a:buChar char="•"/>
            </a:pPr>
            <a:r>
              <a:rPr lang="it-IT" sz="2000" dirty="0"/>
              <a:t>l</a:t>
            </a:r>
            <a:r>
              <a:rPr lang="it-IT" sz="2000" dirty="0" smtClean="0"/>
              <a:t>’articolo 14, d.lgs. 39/2010 </a:t>
            </a:r>
            <a:r>
              <a:rPr lang="it-IT" sz="2000" b="1" dirty="0" smtClean="0"/>
              <a:t>non prevede più una periodicità trimestrale</a:t>
            </a:r>
          </a:p>
          <a:p>
            <a:pPr marL="342900" indent="-342900" algn="just">
              <a:buFont typeface="Arial" panose="020B0604020202020204" pitchFamily="34" charset="0"/>
              <a:buChar char="•"/>
            </a:pPr>
            <a:r>
              <a:rPr lang="it-IT" sz="2000" dirty="0"/>
              <a:t>l</a:t>
            </a:r>
            <a:r>
              <a:rPr lang="it-IT" sz="2000" dirty="0" smtClean="0"/>
              <a:t>a mancata previsione trimestrale non deve essere interpretata come maggiore flessibilità</a:t>
            </a:r>
          </a:p>
          <a:p>
            <a:pPr marL="342900" indent="-342900" algn="just">
              <a:buFont typeface="Arial" panose="020B0604020202020204" pitchFamily="34" charset="0"/>
              <a:buChar char="•"/>
            </a:pPr>
            <a:r>
              <a:rPr lang="it-IT" sz="2000" dirty="0" smtClean="0"/>
              <a:t>è </a:t>
            </a:r>
            <a:r>
              <a:rPr lang="it-IT" sz="2000" b="1" dirty="0" smtClean="0"/>
              <a:t>prevista la verifica della «regolarità» della contabilità</a:t>
            </a:r>
          </a:p>
          <a:p>
            <a:pPr marL="342900" indent="-342900" algn="just">
              <a:buFont typeface="Arial" panose="020B0604020202020204" pitchFamily="34" charset="0"/>
              <a:buChar char="•"/>
            </a:pPr>
            <a:r>
              <a:rPr lang="it-IT" sz="2000" dirty="0"/>
              <a:t>è</a:t>
            </a:r>
            <a:r>
              <a:rPr lang="it-IT" sz="2000" dirty="0" smtClean="0"/>
              <a:t> </a:t>
            </a:r>
            <a:r>
              <a:rPr lang="it-IT" sz="2000" b="1" dirty="0" smtClean="0"/>
              <a:t>prevista la verifica della corretta rilevazione dei fatti amministrativi nelle scritture contabili</a:t>
            </a:r>
          </a:p>
          <a:p>
            <a:pPr marL="342900" indent="-342900" algn="just">
              <a:buFont typeface="Arial" panose="020B0604020202020204" pitchFamily="34" charset="0"/>
              <a:buChar char="•"/>
            </a:pPr>
            <a:r>
              <a:rPr lang="it-IT" sz="2000" dirty="0"/>
              <a:t>è</a:t>
            </a:r>
            <a:r>
              <a:rPr lang="it-IT" sz="2000" dirty="0" smtClean="0"/>
              <a:t> opportuno </a:t>
            </a:r>
            <a:r>
              <a:rPr lang="it-IT" sz="2000" b="1" dirty="0" smtClean="0"/>
              <a:t>testare l’efficacia del sistema di controllo interno</a:t>
            </a:r>
          </a:p>
          <a:p>
            <a:pPr marL="342900" indent="-342900" algn="just">
              <a:buFont typeface="Arial" panose="020B0604020202020204" pitchFamily="34" charset="0"/>
              <a:buChar char="•"/>
            </a:pPr>
            <a:r>
              <a:rPr lang="it-IT" sz="2000" dirty="0" smtClean="0"/>
              <a:t>è necessario </a:t>
            </a:r>
            <a:r>
              <a:rPr lang="it-IT" sz="2000" b="1" dirty="0" smtClean="0"/>
              <a:t>analizzare i bilanci dei periodi intermedi</a:t>
            </a:r>
          </a:p>
          <a:p>
            <a:pPr marL="342900" indent="-342900" algn="just">
              <a:buFont typeface="Arial" panose="020B0604020202020204" pitchFamily="34" charset="0"/>
              <a:buChar char="•"/>
            </a:pPr>
            <a:r>
              <a:rPr lang="it-IT" sz="2000" dirty="0" smtClean="0"/>
              <a:t>è necessario </a:t>
            </a:r>
            <a:r>
              <a:rPr lang="it-IT" sz="2000" b="1" dirty="0" smtClean="0"/>
              <a:t>ottenere le informazioni relative ai fatti significativi emersi nell’ultimo periodo</a:t>
            </a:r>
            <a:endParaRPr lang="it-IT" sz="2000" b="1" dirty="0"/>
          </a:p>
        </p:txBody>
      </p:sp>
      <p:sp>
        <p:nvSpPr>
          <p:cNvPr id="4" name="Rettangolo 3"/>
          <p:cNvSpPr/>
          <p:nvPr/>
        </p:nvSpPr>
        <p:spPr>
          <a:xfrm>
            <a:off x="431371" y="5602627"/>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24049665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PRINCIPI GENERALI DI «APPROCCIO»</a:t>
            </a:r>
          </a:p>
        </p:txBody>
      </p:sp>
    </p:spTree>
    <p:extLst>
      <p:ext uri="{BB962C8B-B14F-4D97-AF65-F5344CB8AC3E}">
        <p14:creationId xmlns:p14="http://schemas.microsoft.com/office/powerpoint/2010/main" val="11308989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199255"/>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VERIFICHE DEGLI ADEMPIMENTI E DELLA CONTABILITA’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175521"/>
            <a:ext cx="11233248" cy="378565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2000" dirty="0"/>
              <a:t>l</a:t>
            </a:r>
            <a:r>
              <a:rPr lang="it-IT" sz="2000" dirty="0" smtClean="0"/>
              <a:t>’esistenza, la completezza, la regolare tenuta ed il tempestivo aggiornamento di tutti i libri obbligatori previsti dalla normativa</a:t>
            </a:r>
          </a:p>
          <a:p>
            <a:pPr marL="342900" indent="-342900" algn="just">
              <a:buFont typeface="Arial" panose="020B0604020202020204" pitchFamily="34" charset="0"/>
              <a:buChar char="•"/>
            </a:pPr>
            <a:r>
              <a:rPr lang="it-IT" sz="2000" dirty="0"/>
              <a:t>i</a:t>
            </a:r>
            <a:r>
              <a:rPr lang="it-IT" sz="2000" dirty="0" smtClean="0"/>
              <a:t>l contenuto dei verbali delle riunioni degli organi di gestione e di controllo, nonché delle relazioni predisposte dalla funzione di revisione interna, dove esiste, per individuare circostanze o notizie rilevanti ai fini della revisione</a:t>
            </a:r>
          </a:p>
          <a:p>
            <a:pPr marL="342900" indent="-342900" algn="just">
              <a:buFont typeface="Arial" panose="020B0604020202020204" pitchFamily="34" charset="0"/>
              <a:buChar char="•"/>
            </a:pPr>
            <a:r>
              <a:rPr lang="it-IT" sz="2000" dirty="0"/>
              <a:t>l</a:t>
            </a:r>
            <a:r>
              <a:rPr lang="it-IT" sz="2000" dirty="0" smtClean="0"/>
              <a:t>a documentazione, la tempestiva esecuzione, la correttezza sostanziale, la tempestiva e la regolare rilevazione contabile degli adempimenti tributari e previdenziali (mediante sondaggi di conformità a campione)</a:t>
            </a:r>
          </a:p>
          <a:p>
            <a:pPr marL="342900" indent="-342900" algn="just">
              <a:buFont typeface="Arial" panose="020B0604020202020204" pitchFamily="34" charset="0"/>
              <a:buChar char="•"/>
            </a:pPr>
            <a:r>
              <a:rPr lang="it-IT" sz="2000" dirty="0"/>
              <a:t>l</a:t>
            </a:r>
            <a:r>
              <a:rPr lang="it-IT" sz="2000" dirty="0" smtClean="0"/>
              <a:t>a documentazione e la corretta rilevazione dei fatti di gestione nelle scritture, secondo le procedure del sistema contabile e di controllo interno (mediante verifiche a campione)</a:t>
            </a:r>
          </a:p>
          <a:p>
            <a:pPr marL="342900" indent="-342900" algn="just">
              <a:buFont typeface="Arial" panose="020B0604020202020204" pitchFamily="34" charset="0"/>
              <a:buChar char="•"/>
            </a:pPr>
            <a:r>
              <a:rPr lang="it-IT" sz="2000" dirty="0"/>
              <a:t>l</a:t>
            </a:r>
            <a:r>
              <a:rPr lang="it-IT" sz="2000" dirty="0" smtClean="0"/>
              <a:t>’esistenza delle disponibilità liquide e dei titoli di proprietà della società assoggettata al controllo (mediante sondaggi di conformità a campione)</a:t>
            </a:r>
            <a:endParaRPr lang="it-IT" sz="2000" dirty="0"/>
          </a:p>
        </p:txBody>
      </p:sp>
    </p:spTree>
    <p:extLst>
      <p:ext uri="{BB962C8B-B14F-4D97-AF65-F5344CB8AC3E}">
        <p14:creationId xmlns:p14="http://schemas.microsoft.com/office/powerpoint/2010/main" val="16422447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VERIFICHE DEGLI ADEMPIMENTI E DELLA CONTABILITA’</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3611066681"/>
              </p:ext>
            </p:extLst>
          </p:nvPr>
        </p:nvGraphicFramePr>
        <p:xfrm>
          <a:off x="410841" y="2036876"/>
          <a:ext cx="11233247" cy="4327525"/>
        </p:xfrm>
        <a:graphic>
          <a:graphicData uri="http://schemas.openxmlformats.org/drawingml/2006/table">
            <a:tbl>
              <a:tblPr/>
              <a:tblGrid>
                <a:gridCol w="1231226"/>
                <a:gridCol w="1907724"/>
                <a:gridCol w="1227844"/>
                <a:gridCol w="1285346"/>
                <a:gridCol w="1278581"/>
                <a:gridCol w="1136516"/>
                <a:gridCol w="710322"/>
                <a:gridCol w="629144"/>
                <a:gridCol w="618996"/>
                <a:gridCol w="832092"/>
                <a:gridCol w="375456"/>
              </a:tblGrid>
              <a:tr h="190500">
                <a:tc rowSpan="2" gridSpan="2">
                  <a:txBody>
                    <a:bodyPr/>
                    <a:lstStyle/>
                    <a:p>
                      <a:pPr algn="ctr" fontAlgn="ctr"/>
                      <a:r>
                        <a:rPr lang="it-IT" sz="900" b="1" i="0" u="none" strike="noStrike" dirty="0">
                          <a:solidFill>
                            <a:srgbClr val="000000"/>
                          </a:solidFill>
                          <a:effectLst/>
                          <a:latin typeface="Calibri"/>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it-IT"/>
                    </a:p>
                  </a:txBody>
                  <a:tcPr/>
                </a:tc>
                <a:tc gridSpan="3">
                  <a:txBody>
                    <a:bodyPr/>
                    <a:lstStyle/>
                    <a:p>
                      <a:pPr algn="ctr" fontAlgn="ctr"/>
                      <a:r>
                        <a:rPr lang="it-IT" sz="900" b="1" i="0" u="none" strike="noStrike" dirty="0">
                          <a:solidFill>
                            <a:srgbClr val="000000"/>
                          </a:solidFill>
                          <a:effectLst/>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it-IT"/>
                    </a:p>
                  </a:txBody>
                  <a:tcPr/>
                </a:tc>
                <a:tc hMerge="1">
                  <a:txBody>
                    <a:bodyPr/>
                    <a:lstStyle/>
                    <a:p>
                      <a:endParaRPr lang="it-IT"/>
                    </a:p>
                  </a:txBody>
                  <a:tcPr/>
                </a:tc>
                <a:tc rowSpan="2">
                  <a:txBody>
                    <a:bodyPr/>
                    <a:lstStyle/>
                    <a:p>
                      <a:pPr algn="ctr" fontAlgn="ctr"/>
                      <a:r>
                        <a:rPr lang="it-IT" sz="900" b="1" i="0" u="none" strike="noStrike" dirty="0">
                          <a:solidFill>
                            <a:srgbClr val="000000"/>
                          </a:solidFill>
                          <a:effectLst/>
                          <a:latin typeface="Calibri"/>
                        </a:rPr>
                        <a:t>Prima registrazione nel periodo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fontAlgn="ctr"/>
                      <a:r>
                        <a:rPr lang="it-IT" sz="900" b="1" i="0" u="none" strike="noStrike" dirty="0">
                          <a:solidFill>
                            <a:srgbClr val="000000"/>
                          </a:solidFill>
                          <a:effectLst/>
                          <a:latin typeface="Calibri"/>
                        </a:rPr>
                        <a:t>Ultima registrazione del periodo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it-IT"/>
                    </a:p>
                  </a:txBody>
                  <a:tcPr/>
                </a:tc>
                <a:tc hMerge="1">
                  <a:txBody>
                    <a:bodyPr/>
                    <a:lstStyle/>
                    <a:p>
                      <a:endParaRPr lang="it-IT"/>
                    </a:p>
                  </a:txBody>
                  <a:tcPr/>
                </a:tc>
                <a:tc rowSpan="2" gridSpan="2">
                  <a:txBody>
                    <a:bodyPr/>
                    <a:lstStyle/>
                    <a:p>
                      <a:pPr algn="ctr" fontAlgn="ctr"/>
                      <a:r>
                        <a:rPr lang="it-IT" sz="900" b="1" i="0" u="none" strike="noStrike" dirty="0">
                          <a:solidFill>
                            <a:srgbClr val="000000"/>
                          </a:solidFill>
                          <a:effectLst/>
                          <a:latin typeface="Calibri"/>
                        </a:rPr>
                        <a:t>Note o rilievi</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it-IT"/>
                    </a:p>
                  </a:txBody>
                  <a:tcPr/>
                </a:tc>
              </a:tr>
              <a:tr h="466725">
                <a:tc gridSpan="2" vMerge="1">
                  <a:txBody>
                    <a:bodyPr/>
                    <a:lstStyle/>
                    <a:p>
                      <a:endParaRPr lang="it-IT"/>
                    </a:p>
                  </a:txBody>
                  <a:tcPr/>
                </a:tc>
                <a:tc hMerge="1" vMerge="1">
                  <a:txBody>
                    <a:bodyPr/>
                    <a:lstStyle/>
                    <a:p>
                      <a:endParaRPr lang="it-IT"/>
                    </a:p>
                  </a:txBody>
                  <a:tcPr/>
                </a:tc>
                <a:tc>
                  <a:txBody>
                    <a:bodyPr/>
                    <a:lstStyle/>
                    <a:p>
                      <a:pPr algn="ctr" fontAlgn="ctr"/>
                      <a:r>
                        <a:rPr lang="it-IT" sz="900" b="1" i="0" u="none" strike="noStrike" dirty="0">
                          <a:solidFill>
                            <a:srgbClr val="000000"/>
                          </a:solidFill>
                          <a:effectLst/>
                          <a:latin typeface="Calibri"/>
                        </a:rPr>
                        <a:t>PROT IVA (indicare il prot IVA del campione)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900" b="1" i="0" u="none" strike="noStrike" dirty="0">
                          <a:solidFill>
                            <a:srgbClr val="000000"/>
                          </a:solidFill>
                          <a:effectLst/>
                          <a:latin typeface="Calibri"/>
                        </a:rPr>
                        <a:t>Cliente/fornitore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900" b="1" i="0" u="none" strike="noStrike" dirty="0">
                          <a:solidFill>
                            <a:srgbClr val="000000"/>
                          </a:solidFill>
                          <a:effectLst/>
                          <a:latin typeface="Calibri"/>
                        </a:rPr>
                        <a:t>Archiviazione (eventuali supporti di immagini)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it-IT"/>
                    </a:p>
                  </a:txBody>
                  <a:tcPr/>
                </a:tc>
                <a:tc>
                  <a:txBody>
                    <a:bodyPr/>
                    <a:lstStyle/>
                    <a:p>
                      <a:pPr algn="ctr" fontAlgn="ctr"/>
                      <a:r>
                        <a:rPr lang="it-IT" sz="900" b="1" i="0" u="none" strike="noStrike" dirty="0">
                          <a:solidFill>
                            <a:srgbClr val="000000"/>
                          </a:solidFill>
                          <a:effectLst/>
                          <a:latin typeface="Calibri"/>
                        </a:rPr>
                        <a:t>Data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900" b="1" i="0" u="none" strike="noStrike" dirty="0">
                          <a:solidFill>
                            <a:srgbClr val="000000"/>
                          </a:solidFill>
                          <a:effectLst/>
                          <a:latin typeface="Calibri"/>
                        </a:rPr>
                        <a:t>Numero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900" b="1" i="0" u="none" strike="noStrike" dirty="0">
                          <a:solidFill>
                            <a:srgbClr val="000000"/>
                          </a:solidFill>
                          <a:effectLst/>
                          <a:latin typeface="Calibri"/>
                        </a:rPr>
                        <a:t>Pagina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vMerge="1">
                  <a:txBody>
                    <a:bodyPr/>
                    <a:lstStyle/>
                    <a:p>
                      <a:endParaRPr lang="it-IT"/>
                    </a:p>
                  </a:txBody>
                  <a:tcPr/>
                </a:tc>
                <a:tc hMerge="1" vMerge="1">
                  <a:txBody>
                    <a:bodyPr/>
                    <a:lstStyle/>
                    <a:p>
                      <a:endParaRPr lang="it-IT"/>
                    </a:p>
                  </a:txBody>
                  <a:tcPr/>
                </a:tc>
              </a:tr>
              <a:tr h="183515">
                <a:tc gridSpan="2">
                  <a:txBody>
                    <a:bodyPr/>
                    <a:lstStyle/>
                    <a:p>
                      <a:pPr algn="l" fontAlgn="b"/>
                      <a:r>
                        <a:rPr lang="it-IT" sz="900" b="0" i="0" u="none" strike="noStrike" dirty="0">
                          <a:solidFill>
                            <a:srgbClr val="000000"/>
                          </a:solidFill>
                          <a:effectLst/>
                          <a:latin typeface="Calibri"/>
                        </a:rPr>
                        <a:t>Libro giornale (art. 2214 del C.C.)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Libro sezionale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Libro degli inventari (art. 2214 del C.C.)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Scritture ausiliarie di magazzino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Libro mastro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Registro dei beni ammortizzabili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a:txBody>
                    <a:bodyPr/>
                    <a:lstStyle/>
                    <a:p>
                      <a:pPr algn="l" fontAlgn="b"/>
                      <a:r>
                        <a:rPr lang="it-IT" sz="900" b="0" i="0" u="none" strike="noStrike" dirty="0">
                          <a:solidFill>
                            <a:srgbClr val="000000"/>
                          </a:solidFill>
                          <a:effectLst/>
                          <a:latin typeface="Calibri"/>
                        </a:rPr>
                        <a:t>LUL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Libro degli infortuni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Registri IVA (D.P.R. 633/72)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a) IVA vendite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b) IVA acquisti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c) IVA corrispettivi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d) Acquisti intracomunitari IVA a credito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e) Acquisti intracomunitari IVA a debito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f) IVA cessioni intracomunitarie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g) Rettifiche su acquisti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   h) Rettifiche su vendite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Dichiarazioni di intento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Merci in conto lavorazione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83515">
                <a:tc gridSpan="2">
                  <a:txBody>
                    <a:bodyPr/>
                    <a:lstStyle/>
                    <a:p>
                      <a:pPr algn="l" fontAlgn="b"/>
                      <a:r>
                        <a:rPr lang="it-IT" sz="900" b="0" i="0" u="none" strike="noStrike" dirty="0">
                          <a:solidFill>
                            <a:srgbClr val="000000"/>
                          </a:solidFill>
                          <a:effectLst/>
                          <a:latin typeface="Calibri"/>
                        </a:rPr>
                        <a:t>Merci in conto deposito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900" b="1"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9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317431438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1475987526"/>
              </p:ext>
            </p:extLst>
          </p:nvPr>
        </p:nvGraphicFramePr>
        <p:xfrm>
          <a:off x="304803" y="1110338"/>
          <a:ext cx="11495313" cy="5421092"/>
        </p:xfrm>
        <a:graphic>
          <a:graphicData uri="http://schemas.openxmlformats.org/drawingml/2006/table">
            <a:tbl>
              <a:tblPr/>
              <a:tblGrid>
                <a:gridCol w="750204"/>
                <a:gridCol w="1760896"/>
                <a:gridCol w="750204"/>
                <a:gridCol w="750204"/>
                <a:gridCol w="802301"/>
                <a:gridCol w="804907"/>
                <a:gridCol w="750204"/>
                <a:gridCol w="750204"/>
                <a:gridCol w="750204"/>
                <a:gridCol w="698106"/>
                <a:gridCol w="698106"/>
                <a:gridCol w="698106"/>
                <a:gridCol w="1531667"/>
              </a:tblGrid>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Cliente</a:t>
                      </a: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Data bilancio</a:t>
                      </a: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31/12/2015</a:t>
                      </a: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FF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it-IT" sz="700" b="0" i="0" u="none" strike="noStrike" dirty="0">
                          <a:solidFill>
                            <a:srgbClr val="000000"/>
                          </a:solidFill>
                          <a:effectLst/>
                          <a:latin typeface="Calibri"/>
                        </a:rPr>
                        <a:t>Foglio di lavoro</a:t>
                      </a: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VP-4</a:t>
                      </a: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FF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Compilato da</a:t>
                      </a:r>
                    </a:p>
                  </a:txBody>
                  <a:tcPr marL="6883" marR="6883" marT="688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it-IT" sz="700" b="0" i="0" u="none" strike="noStrike" dirty="0">
                          <a:solidFill>
                            <a:srgbClr val="000000"/>
                          </a:solidFill>
                          <a:effectLst/>
                          <a:latin typeface="Calibri"/>
                        </a:rPr>
                        <a:t>In data</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700" b="0" i="0" u="none" strike="noStrike" dirty="0">
                        <a:solidFill>
                          <a:srgbClr val="000000"/>
                        </a:solidFill>
                        <a:effectLst/>
                        <a:latin typeface="Calibri"/>
                      </a:endParaRPr>
                    </a:p>
                  </a:txBody>
                  <a:tcPr marL="6883" marR="6883" marT="688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FF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Rivisto da</a:t>
                      </a:r>
                    </a:p>
                  </a:txBody>
                  <a:tcPr marL="6883" marR="6883" marT="688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it-IT" sz="700" b="0" i="0" u="none" strike="noStrike" dirty="0">
                          <a:solidFill>
                            <a:srgbClr val="000000"/>
                          </a:solidFill>
                          <a:effectLst/>
                          <a:latin typeface="Calibri"/>
                        </a:rPr>
                        <a:t>In data</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700" b="0" i="0" u="none" strike="noStrike" dirty="0">
                        <a:solidFill>
                          <a:srgbClr val="000000"/>
                        </a:solidFill>
                        <a:effectLst/>
                        <a:latin typeface="Calibri"/>
                      </a:endParaRPr>
                    </a:p>
                  </a:txBody>
                  <a:tcPr marL="6883" marR="6883" marT="688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FF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FF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000000"/>
                          </a:solidFill>
                          <a:effectLst/>
                          <a:latin typeface="Calibri"/>
                        </a:rPr>
                        <a:t>Trimestre o periodo di riferimento</a:t>
                      </a:r>
                    </a:p>
                  </a:txBody>
                  <a:tcPr marL="6883" marR="6883" marT="688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700" b="0" i="0" u="none" strike="noStrike" dirty="0">
                        <a:solidFill>
                          <a:srgbClr val="000000"/>
                        </a:solidFill>
                        <a:effectLst/>
                        <a:latin typeface="Calibri"/>
                      </a:endParaRPr>
                    </a:p>
                  </a:txBody>
                  <a:tcPr marL="6883" marR="6883" marT="688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r>
                        <a:rPr lang="it-IT" sz="700" b="0" i="0" u="none" strike="noStrike" dirty="0">
                          <a:solidFill>
                            <a:srgbClr val="FF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a:noFill/>
                    </a:lnL>
                    <a:lnR>
                      <a:noFill/>
                    </a:lnR>
                    <a:lnT>
                      <a:noFill/>
                    </a:lnT>
                    <a:lnB>
                      <a:noFill/>
                    </a:lnB>
                    <a:solidFill>
                      <a:srgbClr val="FFFFFF"/>
                    </a:solidFill>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64892">
                <a:tc gridSpan="13">
                  <a:txBody>
                    <a:bodyPr/>
                    <a:lstStyle/>
                    <a:p>
                      <a:pPr algn="ctr" fontAlgn="ctr"/>
                      <a:r>
                        <a:rPr lang="it-IT" sz="700" b="1" i="0" u="none" strike="noStrike" dirty="0">
                          <a:solidFill>
                            <a:srgbClr val="FFFFFF"/>
                          </a:solidFill>
                          <a:effectLst/>
                          <a:latin typeface="Calibri"/>
                        </a:rPr>
                        <a:t>Verifica periodica della regolare tenuta della contabilità sociale</a:t>
                      </a:r>
                    </a:p>
                  </a:txBody>
                  <a:tcPr marL="6883" marR="6883" marT="6883" marB="0" anchor="ctr">
                    <a:lnL>
                      <a:noFill/>
                    </a:lnL>
                    <a:lnR>
                      <a:noFill/>
                    </a:lnR>
                    <a:lnT>
                      <a:noFill/>
                    </a:lnT>
                    <a:lnB>
                      <a:noFill/>
                    </a:lnB>
                    <a:solidFill>
                      <a:srgbClr val="1F497D"/>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a:noFill/>
                    </a:lnB>
                  </a:tcPr>
                </a:tc>
              </a:tr>
              <a:tr h="164892">
                <a:tc gridSpan="13">
                  <a:txBody>
                    <a:bodyPr/>
                    <a:lstStyle/>
                    <a:p>
                      <a:pPr algn="ctr" fontAlgn="ctr"/>
                      <a:r>
                        <a:rPr lang="it-IT" sz="700" b="1" i="0" u="none" strike="noStrike" dirty="0">
                          <a:solidFill>
                            <a:srgbClr val="FFFFFF"/>
                          </a:solidFill>
                          <a:effectLst/>
                          <a:latin typeface="Calibri"/>
                        </a:rPr>
                        <a:t>Verifica dell'esistenza e dell'aggiornamento dei libri sociali</a:t>
                      </a:r>
                    </a:p>
                  </a:txBody>
                  <a:tcPr marL="6883" marR="6883" marT="6883" marB="0" anchor="ctr">
                    <a:lnL>
                      <a:noFill/>
                    </a:lnL>
                    <a:lnR>
                      <a:noFill/>
                    </a:lnR>
                    <a:lnT>
                      <a:noFill/>
                    </a:lnT>
                    <a:lnB>
                      <a:noFill/>
                    </a:lnB>
                    <a:solidFill>
                      <a:srgbClr val="1F497D"/>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58846">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700" b="0" i="0" u="none" strike="noStrike" dirty="0">
                        <a:solidFill>
                          <a:srgbClr val="000000"/>
                        </a:solidFill>
                        <a:effectLst/>
                        <a:latin typeface="Calibri"/>
                      </a:endParaRPr>
                    </a:p>
                  </a:txBody>
                  <a:tcPr marL="6883" marR="6883" marT="6883" marB="0" anchor="b">
                    <a:lnL>
                      <a:noFill/>
                    </a:lnL>
                    <a:lnR>
                      <a:noFill/>
                    </a:lnR>
                    <a:lnT>
                      <a:noFill/>
                    </a:lnT>
                    <a:lnB w="6350" cap="flat" cmpd="sng" algn="ctr">
                      <a:solidFill>
                        <a:srgbClr val="000000"/>
                      </a:solidFill>
                      <a:prstDash val="solid"/>
                      <a:round/>
                      <a:headEnd type="none" w="med" len="med"/>
                      <a:tailEnd type="none" w="med" len="med"/>
                    </a:lnB>
                  </a:tcPr>
                </a:tc>
              </a:tr>
              <a:tr h="164892">
                <a:tc rowSpan="2" gridSpan="2">
                  <a:txBody>
                    <a:bodyPr/>
                    <a:lstStyle/>
                    <a:p>
                      <a:pPr algn="ctr" fontAlgn="ctr"/>
                      <a:r>
                        <a:rPr lang="it-IT" sz="700" b="1" i="0" u="none" strike="noStrike" dirty="0">
                          <a:solidFill>
                            <a:srgbClr val="000000"/>
                          </a:solidFill>
                          <a:effectLst/>
                          <a:latin typeface="Calibri"/>
                        </a:rPr>
                        <a:t> </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it-IT"/>
                    </a:p>
                  </a:txBody>
                  <a:tcPr/>
                </a:tc>
                <a:tc gridSpan="3">
                  <a:txBody>
                    <a:bodyPr/>
                    <a:lstStyle/>
                    <a:p>
                      <a:pPr algn="ctr" fontAlgn="ctr"/>
                      <a:r>
                        <a:rPr lang="it-IT" sz="700" b="1" i="0" u="none" strike="noStrike" dirty="0">
                          <a:solidFill>
                            <a:srgbClr val="000000"/>
                          </a:solidFill>
                          <a:effectLst/>
                          <a:latin typeface="Calibri"/>
                        </a:rPr>
                        <a:t>Controlli eseguiti</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it-IT"/>
                    </a:p>
                  </a:txBody>
                  <a:tcPr/>
                </a:tc>
                <a:tc hMerge="1">
                  <a:txBody>
                    <a:bodyPr/>
                    <a:lstStyle/>
                    <a:p>
                      <a:endParaRPr lang="it-IT"/>
                    </a:p>
                  </a:txBody>
                  <a:tcPr/>
                </a:tc>
                <a:tc gridSpan="3">
                  <a:txBody>
                    <a:bodyPr/>
                    <a:lstStyle/>
                    <a:p>
                      <a:pPr algn="ctr" fontAlgn="ctr"/>
                      <a:r>
                        <a:rPr lang="it-IT" sz="700" b="1" i="0" u="none" strike="noStrike" dirty="0">
                          <a:solidFill>
                            <a:srgbClr val="000000"/>
                          </a:solidFill>
                          <a:effectLst/>
                          <a:latin typeface="Calibri"/>
                        </a:rPr>
                        <a:t>Numerazione e bollatura iniziale</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it-IT"/>
                    </a:p>
                  </a:txBody>
                  <a:tcPr/>
                </a:tc>
                <a:tc hMerge="1">
                  <a:txBody>
                    <a:bodyPr/>
                    <a:lstStyle/>
                    <a:p>
                      <a:endParaRPr lang="it-IT"/>
                    </a:p>
                  </a:txBody>
                  <a:tcPr/>
                </a:tc>
                <a:tc rowSpan="2">
                  <a:txBody>
                    <a:bodyPr/>
                    <a:lstStyle/>
                    <a:p>
                      <a:pPr algn="ctr" fontAlgn="ctr"/>
                      <a:r>
                        <a:rPr lang="it-IT" sz="700" b="1" i="0" u="none" strike="noStrike" dirty="0">
                          <a:solidFill>
                            <a:srgbClr val="000000"/>
                          </a:solidFill>
                          <a:effectLst/>
                          <a:latin typeface="Calibri"/>
                        </a:rPr>
                        <a:t>Prima registrazione nel periodo</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3">
                  <a:txBody>
                    <a:bodyPr/>
                    <a:lstStyle/>
                    <a:p>
                      <a:pPr algn="ctr" fontAlgn="ctr"/>
                      <a:r>
                        <a:rPr lang="it-IT" sz="700" b="1" i="0" u="none" strike="noStrike" dirty="0">
                          <a:solidFill>
                            <a:srgbClr val="000000"/>
                          </a:solidFill>
                          <a:effectLst/>
                          <a:latin typeface="Calibri"/>
                        </a:rPr>
                        <a:t>Ultima registrazione del periodo</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it-IT"/>
                    </a:p>
                  </a:txBody>
                  <a:tcPr/>
                </a:tc>
                <a:tc hMerge="1">
                  <a:txBody>
                    <a:bodyPr/>
                    <a:lstStyle/>
                    <a:p>
                      <a:endParaRPr lang="it-IT"/>
                    </a:p>
                  </a:txBody>
                  <a:tcPr/>
                </a:tc>
                <a:tc rowSpan="2">
                  <a:txBody>
                    <a:bodyPr/>
                    <a:lstStyle/>
                    <a:p>
                      <a:pPr algn="ctr" fontAlgn="ctr"/>
                      <a:r>
                        <a:rPr lang="it-IT" sz="700" b="1" i="0" u="none" strike="noStrike" dirty="0">
                          <a:solidFill>
                            <a:srgbClr val="000000"/>
                          </a:solidFill>
                          <a:effectLst/>
                          <a:latin typeface="Calibri"/>
                        </a:rPr>
                        <a:t>Note o rilievi</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758501">
                <a:tc gridSpan="2" vMerge="1">
                  <a:txBody>
                    <a:bodyPr/>
                    <a:lstStyle/>
                    <a:p>
                      <a:endParaRPr lang="it-IT"/>
                    </a:p>
                  </a:txBody>
                  <a:tcPr/>
                </a:tc>
                <a:tc hMerge="1" vMerge="1">
                  <a:txBody>
                    <a:bodyPr/>
                    <a:lstStyle/>
                    <a:p>
                      <a:endParaRPr lang="it-IT"/>
                    </a:p>
                  </a:txBody>
                  <a:tcPr/>
                </a:tc>
                <a:tc>
                  <a:txBody>
                    <a:bodyPr/>
                    <a:lstStyle/>
                    <a:p>
                      <a:pPr algn="ctr" fontAlgn="ctr"/>
                      <a:r>
                        <a:rPr lang="it-IT" sz="700" b="1" i="0" u="none" strike="noStrike" dirty="0">
                          <a:solidFill>
                            <a:srgbClr val="000000"/>
                          </a:solidFill>
                          <a:effectLst/>
                          <a:latin typeface="Calibri"/>
                        </a:rPr>
                        <a:t>Vidimazione iniziale, bollatura e numerazione pagina</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Contenuto, modalità di tenuta e termini</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Archiviazione (eventuali supporti di immagini)</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Data</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Da pagina a pagina</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Organo vidimante</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it-IT"/>
                    </a:p>
                  </a:txBody>
                  <a:tcPr/>
                </a:tc>
                <a:tc>
                  <a:txBody>
                    <a:bodyPr/>
                    <a:lstStyle/>
                    <a:p>
                      <a:pPr algn="ctr" fontAlgn="ctr"/>
                      <a:r>
                        <a:rPr lang="it-IT" sz="700" b="1" i="0" u="none" strike="noStrike" dirty="0">
                          <a:solidFill>
                            <a:srgbClr val="000000"/>
                          </a:solidFill>
                          <a:effectLst/>
                          <a:latin typeface="Calibri"/>
                        </a:rPr>
                        <a:t>Data </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Numero </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700" b="1" i="0" u="none" strike="noStrike" dirty="0">
                          <a:solidFill>
                            <a:srgbClr val="000000"/>
                          </a:solidFill>
                          <a:effectLst/>
                          <a:latin typeface="Calibri"/>
                        </a:rPr>
                        <a:t>Pagina</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it-IT"/>
                    </a:p>
                  </a:txBody>
                  <a:tcPr/>
                </a:tc>
              </a:tr>
              <a:tr h="284712">
                <a:tc gridSpan="2">
                  <a:txBody>
                    <a:bodyPr/>
                    <a:lstStyle/>
                    <a:p>
                      <a:pPr algn="l" fontAlgn="ctr"/>
                      <a:r>
                        <a:rPr lang="it-IT" sz="700" b="0" i="0" u="none" strike="noStrike" dirty="0">
                          <a:solidFill>
                            <a:srgbClr val="000000"/>
                          </a:solidFill>
                          <a:effectLst/>
                          <a:latin typeface="Calibri"/>
                        </a:rPr>
                        <a:t>Libro dei soci</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684300">
                <a:tc gridSpan="2">
                  <a:txBody>
                    <a:bodyPr/>
                    <a:lstStyle/>
                    <a:p>
                      <a:pPr algn="l" fontAlgn="ctr"/>
                      <a:r>
                        <a:rPr lang="it-IT" sz="700" b="0" i="0" u="none" strike="noStrike" dirty="0">
                          <a:solidFill>
                            <a:srgbClr val="000000"/>
                          </a:solidFill>
                          <a:effectLst/>
                          <a:latin typeface="Calibri"/>
                        </a:rPr>
                        <a:t>Libro delle adunanze e delle deliberazioni delle assemblee (per le S.p.A.) e delle decisioni dei soci (per le S.r.l.)</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600206">
                <a:tc gridSpan="2">
                  <a:txBody>
                    <a:bodyPr/>
                    <a:lstStyle/>
                    <a:p>
                      <a:pPr algn="l" fontAlgn="ctr"/>
                      <a:r>
                        <a:rPr lang="it-IT" sz="700" b="0" i="0" u="none" strike="noStrike" dirty="0">
                          <a:solidFill>
                            <a:srgbClr val="000000"/>
                          </a:solidFill>
                          <a:effectLst/>
                          <a:latin typeface="Calibri"/>
                        </a:rPr>
                        <a:t>Libro delle adunanze e delle deliberazioni del consiglio di amministrazione o del consiglio di gestione (per le S.p.A.) e delle decisioni degli amministratori (per le S.r.l.).</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010237">
                <a:tc gridSpan="2">
                  <a:txBody>
                    <a:bodyPr/>
                    <a:lstStyle/>
                    <a:p>
                      <a:pPr algn="l" fontAlgn="ctr"/>
                      <a:r>
                        <a:rPr lang="it-IT" sz="700" b="0" i="0" u="none" strike="noStrike" dirty="0">
                          <a:solidFill>
                            <a:srgbClr val="000000"/>
                          </a:solidFill>
                          <a:effectLst/>
                          <a:latin typeface="Calibri"/>
                        </a:rPr>
                        <a:t>Libro delle adunanze e delle deliberazioni del Collegio Sindacale (o del consiglio di sorveglianza o del comitato per il controllo sulla gestione per le s.p.a.). Libro delle decisioni del Collegio Sindacale o del revisore nominati ai sensi dell'art. 2477 del C.C. (per le S.r.l.)</a:t>
                      </a:r>
                    </a:p>
                  </a:txBody>
                  <a:tcPr marL="6883" marR="6883" marT="68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it-IT" sz="700" b="1"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it-IT" sz="700" b="0" i="0" u="none" strike="noStrike" dirty="0">
                          <a:solidFill>
                            <a:srgbClr val="000000"/>
                          </a:solidFill>
                          <a:effectLst/>
                          <a:latin typeface="Calibri"/>
                        </a:rPr>
                        <a:t> </a:t>
                      </a:r>
                    </a:p>
                  </a:txBody>
                  <a:tcPr marL="6883" marR="6883" marT="688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83982950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TENUTA DELLE SCRITTURE CONTABILI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240834"/>
            <a:ext cx="11233248" cy="3170099"/>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latin typeface="+mn-lt"/>
              </a:rPr>
              <a:t>Il revisore deve esaminare i libri contabili obbligatori (un elenco – allegato «A» – documento n. 160 ASSIREVI) tenendo conto, però, che i documenti contabili e fiscali possono essere tenuti:</a:t>
            </a:r>
          </a:p>
          <a:p>
            <a:pPr marL="342900" indent="-342900" algn="just">
              <a:buFont typeface="Arial" panose="020B0604020202020204" pitchFamily="34" charset="0"/>
              <a:buChar char="•"/>
            </a:pPr>
            <a:r>
              <a:rPr lang="it-IT" sz="2000" b="1" u="sng" dirty="0" smtClean="0">
                <a:latin typeface="+mn-lt"/>
              </a:rPr>
              <a:t>con modalità «tradizionali» ovvero su supporto cartaceo</a:t>
            </a:r>
            <a:r>
              <a:rPr lang="it-IT" sz="2000" dirty="0" smtClean="0">
                <a:latin typeface="+mn-lt"/>
              </a:rPr>
              <a:t>: in tal caso i contribuenti possono avvalersi o meno di sistemi meccanografici per la tenuta dei registri contabili</a:t>
            </a:r>
          </a:p>
          <a:p>
            <a:pPr marL="342900" indent="-342900" algn="just">
              <a:buFont typeface="Arial" panose="020B0604020202020204" pitchFamily="34" charset="0"/>
              <a:buChar char="•"/>
            </a:pPr>
            <a:r>
              <a:rPr lang="it-IT" sz="2000" b="1" u="sng" dirty="0">
                <a:latin typeface="+mn-lt"/>
              </a:rPr>
              <a:t>c</a:t>
            </a:r>
            <a:r>
              <a:rPr lang="it-IT" sz="2000" b="1" u="sng" dirty="0" smtClean="0">
                <a:latin typeface="+mn-lt"/>
              </a:rPr>
              <a:t>on modalità informatiche</a:t>
            </a:r>
            <a:r>
              <a:rPr lang="it-IT" sz="2000" b="1" dirty="0" smtClean="0">
                <a:latin typeface="+mn-lt"/>
              </a:rPr>
              <a:t>: </a:t>
            </a:r>
            <a:r>
              <a:rPr lang="it-IT" sz="2000" dirty="0" smtClean="0">
                <a:latin typeface="+mn-lt"/>
              </a:rPr>
              <a:t>la tenuta di qualsiasi registro contabile con sistemi meccanografici è </a:t>
            </a:r>
            <a:r>
              <a:rPr lang="it-IT" sz="2000" dirty="0">
                <a:latin typeface="+mn-lt"/>
              </a:rPr>
              <a:t>considerata regolare </a:t>
            </a:r>
            <a:r>
              <a:rPr lang="it-IT" sz="2000" dirty="0" smtClean="0">
                <a:latin typeface="+mn-lt"/>
              </a:rPr>
              <a:t>è </a:t>
            </a:r>
            <a:r>
              <a:rPr lang="it-IT" sz="2000" dirty="0">
                <a:latin typeface="+mn-lt"/>
              </a:rPr>
              <a:t>considerata  </a:t>
            </a:r>
            <a:r>
              <a:rPr lang="it-IT" sz="2000" dirty="0" smtClean="0">
                <a:latin typeface="+mn-lt"/>
              </a:rPr>
              <a:t>regolare, </a:t>
            </a:r>
            <a:r>
              <a:rPr lang="it-IT" sz="2000" dirty="0">
                <a:latin typeface="+mn-lt"/>
              </a:rPr>
              <a:t>in difetto di trascrizione su supporti cartacei, nei termini di legge, dei dati relativi all'esercizio per il quale i termini di presentazione delle relative dichiarazioni annuali non siano scaduti da oltre tre mesi, </a:t>
            </a:r>
            <a:r>
              <a:rPr lang="it-IT" sz="2000" dirty="0" smtClean="0">
                <a:latin typeface="+mn-lt"/>
              </a:rPr>
              <a:t> </a:t>
            </a:r>
            <a:r>
              <a:rPr lang="it-IT" sz="2000" b="1" dirty="0">
                <a:latin typeface="+mn-lt"/>
              </a:rPr>
              <a:t>allorquando anche in sede di controlli ed ispezioni gli stessi risultino aggiornati sugli appositi supporti magnetici e vengano stampati contestualmente alla richiesta avanzata dagli organi competenti ed in loro </a:t>
            </a:r>
            <a:r>
              <a:rPr lang="it-IT" sz="2000" b="1" dirty="0" smtClean="0">
                <a:latin typeface="+mn-lt"/>
              </a:rPr>
              <a:t>presenza.</a:t>
            </a:r>
            <a:endParaRPr lang="it-IT" sz="2000" b="1" dirty="0">
              <a:latin typeface="+mn-lt"/>
            </a:endParaRPr>
          </a:p>
        </p:txBody>
      </p:sp>
      <p:sp>
        <p:nvSpPr>
          <p:cNvPr id="4" name="Rettangolo 3"/>
          <p:cNvSpPr/>
          <p:nvPr/>
        </p:nvSpPr>
        <p:spPr>
          <a:xfrm>
            <a:off x="421106" y="5678143"/>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rPr>
              <a:t>c</a:t>
            </a:r>
            <a:r>
              <a:rPr lang="it-IT" sz="2400" b="1" dirty="0" smtClean="0">
                <a:solidFill>
                  <a:schemeClr val="tx1"/>
                </a:solidFill>
              </a:rPr>
              <a:t>omma 4-ter, art. 7, D.L. 357/1994, convertito nella legge 489/1994 </a:t>
            </a:r>
            <a:endParaRPr lang="it-IT" sz="2400" b="1" dirty="0">
              <a:solidFill>
                <a:schemeClr val="tx1"/>
              </a:solidFill>
            </a:endParaRPr>
          </a:p>
        </p:txBody>
      </p:sp>
    </p:spTree>
    <p:extLst>
      <p:ext uri="{BB962C8B-B14F-4D97-AF65-F5344CB8AC3E}">
        <p14:creationId xmlns:p14="http://schemas.microsoft.com/office/powerpoint/2010/main" val="317875528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TENUTA DELLE SCRITTURE CONTABILI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240834"/>
            <a:ext cx="11233248" cy="286232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000" b="1" u="sng" dirty="0" smtClean="0"/>
              <a:t>ATTENZIONE</a:t>
            </a:r>
          </a:p>
          <a:p>
            <a:pPr algn="just"/>
            <a:endParaRPr lang="it-IT" sz="2000" b="1" dirty="0"/>
          </a:p>
          <a:p>
            <a:pPr algn="just"/>
            <a:r>
              <a:rPr lang="it-IT" sz="2000" dirty="0" smtClean="0"/>
              <a:t>In </a:t>
            </a:r>
            <a:r>
              <a:rPr lang="it-IT" sz="2000" dirty="0"/>
              <a:t>deroga a quanto previsto dal comma </a:t>
            </a:r>
            <a:r>
              <a:rPr lang="it-IT" sz="2000" dirty="0" smtClean="0"/>
              <a:t>precedente (4-ter), </a:t>
            </a:r>
            <a:r>
              <a:rPr lang="it-IT" sz="2000" dirty="0"/>
              <a:t>la tenuta dei registri di cui agli articoli 23 e 25 del decreto del Presidente della Repubblica 26 ottobre 1972, n. 633, con sistemi elettronici </a:t>
            </a:r>
            <a:r>
              <a:rPr lang="it-IT" sz="2000" b="1" u="sng" dirty="0" smtClean="0"/>
              <a:t>è, </a:t>
            </a:r>
            <a:r>
              <a:rPr lang="it-IT" sz="2000" b="1" u="sng" dirty="0"/>
              <a:t>in ogni caso, considerata regolare in difetto di trascrizione su supporti cartacei nei termini di legge, se in sede di accesso, ispezione o verifica gli stessi risultano aggiornati sui predetti sistemi elettronici e vengono stampati a seguito della richiesta avanzata dagli organi procedenti ed in loro </a:t>
            </a:r>
            <a:r>
              <a:rPr lang="it-IT" sz="2000" b="1" u="sng" dirty="0" smtClean="0"/>
              <a:t>presenza</a:t>
            </a:r>
            <a:r>
              <a:rPr lang="it-IT" sz="2000" b="1" dirty="0" smtClean="0"/>
              <a:t>.</a:t>
            </a:r>
          </a:p>
          <a:p>
            <a:pPr algn="just"/>
            <a:endParaRPr lang="it-IT" sz="2000" b="1" dirty="0"/>
          </a:p>
        </p:txBody>
      </p:sp>
      <p:sp>
        <p:nvSpPr>
          <p:cNvPr id="4" name="Rettangolo 3"/>
          <p:cNvSpPr/>
          <p:nvPr/>
        </p:nvSpPr>
        <p:spPr>
          <a:xfrm>
            <a:off x="451901" y="5334000"/>
            <a:ext cx="11212718" cy="12139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comma 4-quater, art. 7, D.L. 357/1994, convertito nella legge 489/1994</a:t>
            </a:r>
          </a:p>
          <a:p>
            <a:pPr algn="ctr"/>
            <a:r>
              <a:rPr lang="it-IT" sz="2400" b="1" dirty="0">
                <a:solidFill>
                  <a:schemeClr val="tx1"/>
                </a:solidFill>
              </a:rPr>
              <a:t>c</a:t>
            </a:r>
            <a:r>
              <a:rPr lang="it-IT" sz="2400" b="1" dirty="0" smtClean="0">
                <a:solidFill>
                  <a:schemeClr val="tx1"/>
                </a:solidFill>
              </a:rPr>
              <a:t>omma </a:t>
            </a:r>
            <a:r>
              <a:rPr lang="it-IT" sz="2400" b="1" dirty="0">
                <a:solidFill>
                  <a:schemeClr val="tx1"/>
                </a:solidFill>
              </a:rPr>
              <a:t>inserito dall'art. 19-octies, comma 6, </a:t>
            </a:r>
            <a:r>
              <a:rPr lang="it-IT" sz="2400" b="1" dirty="0" smtClean="0">
                <a:solidFill>
                  <a:schemeClr val="tx1"/>
                </a:solidFill>
              </a:rPr>
              <a:t>D.L. 148/2017, </a:t>
            </a:r>
            <a:r>
              <a:rPr lang="it-IT" sz="2400" b="1" dirty="0">
                <a:solidFill>
                  <a:schemeClr val="tx1"/>
                </a:solidFill>
              </a:rPr>
              <a:t>convertito, con modificazioni, dalla </a:t>
            </a:r>
            <a:r>
              <a:rPr lang="it-IT" sz="2400" b="1" dirty="0" smtClean="0">
                <a:solidFill>
                  <a:schemeClr val="tx1"/>
                </a:solidFill>
              </a:rPr>
              <a:t>Legge </a:t>
            </a:r>
            <a:r>
              <a:rPr lang="it-IT" sz="2400" b="1" dirty="0">
                <a:solidFill>
                  <a:schemeClr val="tx1"/>
                </a:solidFill>
              </a:rPr>
              <a:t>4.12.2017 n. 172. </a:t>
            </a:r>
          </a:p>
        </p:txBody>
      </p:sp>
    </p:spTree>
    <p:extLst>
      <p:ext uri="{BB962C8B-B14F-4D97-AF65-F5344CB8AC3E}">
        <p14:creationId xmlns:p14="http://schemas.microsoft.com/office/powerpoint/2010/main" val="202443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TENUTA DELLE SCRITTURE CONTABILI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240834"/>
            <a:ext cx="11233248" cy="304698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400" dirty="0">
                <a:latin typeface="+mn-lt"/>
              </a:rPr>
              <a:t>Fermo restando quanto stabilito dal codice civile per il libro giornale e per il libro degli inventari e dalle leggi speciali per i libri e registri da esse prescritti, </a:t>
            </a:r>
            <a:r>
              <a:rPr lang="it-IT" sz="2400" b="1" dirty="0">
                <a:latin typeface="+mn-lt"/>
              </a:rPr>
              <a:t>le scritture contabili di cui ai precedenti articoli, ad eccezione delle scritture ausiliarie di cui alla lettera c) e alla lettera d) del primo comma dell'articolo 14, </a:t>
            </a:r>
            <a:r>
              <a:rPr lang="it-IT" sz="2400" b="1" u="sng" dirty="0">
                <a:latin typeface="+mn-lt"/>
              </a:rPr>
              <a:t>devono essere tenute a norma dell'articolo 2219 del codice stesso e numerate progressivamente in ogni pagina, in esenzione dall'imposta di bollo</a:t>
            </a:r>
            <a:r>
              <a:rPr lang="it-IT" sz="2400" dirty="0">
                <a:latin typeface="+mn-lt"/>
              </a:rPr>
              <a:t>. </a:t>
            </a:r>
            <a:endParaRPr lang="it-IT" sz="2400" dirty="0" smtClean="0">
              <a:latin typeface="+mn-lt"/>
            </a:endParaRPr>
          </a:p>
          <a:p>
            <a:pPr algn="ctr"/>
            <a:r>
              <a:rPr lang="it-IT" sz="2400" b="1" u="sng" dirty="0" smtClean="0">
                <a:latin typeface="+mn-lt"/>
              </a:rPr>
              <a:t>Le </a:t>
            </a:r>
            <a:r>
              <a:rPr lang="it-IT" sz="2400" b="1" u="sng" dirty="0">
                <a:latin typeface="+mn-lt"/>
              </a:rPr>
              <a:t>registrazioni nelle scritture cronologiche e nelle scritture ausiliarie di magazzino devono essere eseguite non oltre </a:t>
            </a:r>
            <a:r>
              <a:rPr lang="it-IT" sz="2400" b="1" u="sng" dirty="0" smtClean="0">
                <a:latin typeface="+mn-lt"/>
              </a:rPr>
              <a:t>60 </a:t>
            </a:r>
            <a:r>
              <a:rPr lang="it-IT" sz="2400" b="1" u="sng" dirty="0">
                <a:latin typeface="+mn-lt"/>
              </a:rPr>
              <a:t>giorni</a:t>
            </a:r>
            <a:r>
              <a:rPr lang="it-IT" sz="2400" b="1" dirty="0">
                <a:latin typeface="+mn-lt"/>
              </a:rPr>
              <a:t>.</a:t>
            </a:r>
          </a:p>
        </p:txBody>
      </p:sp>
      <p:sp>
        <p:nvSpPr>
          <p:cNvPr id="4" name="Rettangolo 3"/>
          <p:cNvSpPr/>
          <p:nvPr/>
        </p:nvSpPr>
        <p:spPr>
          <a:xfrm>
            <a:off x="451901" y="5649686"/>
            <a:ext cx="11212718" cy="8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comma 1, </a:t>
            </a:r>
            <a:r>
              <a:rPr lang="it-IT" sz="2400" b="1" dirty="0">
                <a:solidFill>
                  <a:schemeClr val="tx1"/>
                </a:solidFill>
              </a:rPr>
              <a:t>art. </a:t>
            </a:r>
            <a:r>
              <a:rPr lang="it-IT" sz="2400" b="1" dirty="0" smtClean="0">
                <a:solidFill>
                  <a:schemeClr val="tx1"/>
                </a:solidFill>
              </a:rPr>
              <a:t>22, D.P.R. 600/1973</a:t>
            </a:r>
            <a:endParaRPr lang="it-IT" sz="2400" b="1" dirty="0">
              <a:solidFill>
                <a:schemeClr val="tx1"/>
              </a:solidFill>
            </a:endParaRPr>
          </a:p>
        </p:txBody>
      </p:sp>
    </p:spTree>
    <p:extLst>
      <p:ext uri="{BB962C8B-B14F-4D97-AF65-F5344CB8AC3E}">
        <p14:creationId xmlns:p14="http://schemas.microsoft.com/office/powerpoint/2010/main" val="6347552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CONSERVAZIONE DELLE SCRITTURE CONTABILI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295263"/>
            <a:ext cx="11233248" cy="3139321"/>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200" dirty="0">
                <a:latin typeface="+mn-lt"/>
              </a:rPr>
              <a:t>Ai sensi dell'art. 8 co. 5 della L. 212/2000, </a:t>
            </a:r>
            <a:r>
              <a:rPr lang="it-IT" sz="2200" b="1" dirty="0">
                <a:latin typeface="+mn-lt"/>
              </a:rPr>
              <a:t>ai fini tributari l'obbligo di conservazione di atti e documenti non può eccedere i dieci anni dalla loro emanazione o formazione</a:t>
            </a:r>
            <a:r>
              <a:rPr lang="it-IT" sz="2200" dirty="0">
                <a:latin typeface="+mn-lt"/>
              </a:rPr>
              <a:t>. </a:t>
            </a:r>
            <a:endParaRPr lang="it-IT" sz="2200" dirty="0" smtClean="0">
              <a:latin typeface="+mn-lt"/>
            </a:endParaRPr>
          </a:p>
          <a:p>
            <a:pPr algn="ctr"/>
            <a:r>
              <a:rPr lang="it-IT" sz="2200" dirty="0" smtClean="0">
                <a:latin typeface="+mn-lt"/>
              </a:rPr>
              <a:t>L'art</a:t>
            </a:r>
            <a:r>
              <a:rPr lang="it-IT" sz="2200" dirty="0">
                <a:latin typeface="+mn-lt"/>
              </a:rPr>
              <a:t>. 22 del DPR 600/73, richiamato dall'art. 39 del DPR 633/72, invece, stabilisce che l'obbligo permane sino a quando sono pendenti i termini per l'accertamento, anche oltre il termine dell'art. 2220 c.c. (che prevede il termine di dieci anni dalla data dell'ultima registrazione</a:t>
            </a:r>
            <a:r>
              <a:rPr lang="it-IT" sz="2200" dirty="0" smtClean="0">
                <a:latin typeface="+mn-lt"/>
              </a:rPr>
              <a:t>).</a:t>
            </a:r>
          </a:p>
          <a:p>
            <a:pPr algn="ctr"/>
            <a:r>
              <a:rPr lang="it-IT" sz="2200" dirty="0" smtClean="0">
                <a:latin typeface="+mn-lt"/>
              </a:rPr>
              <a:t>I </a:t>
            </a:r>
            <a:r>
              <a:rPr lang="it-IT" sz="2200" dirty="0">
                <a:latin typeface="+mn-lt"/>
              </a:rPr>
              <a:t>giudici recepiscono la tesi secondo cui il combinato disposto degli artt. 8 della L. 212/2000 e 22 del DPR 600/73 va interpretato nel senso che </a:t>
            </a:r>
            <a:r>
              <a:rPr lang="it-IT" sz="2200" b="1" dirty="0">
                <a:latin typeface="+mn-lt"/>
              </a:rPr>
              <a:t>l'obbligo di conservazione dei documenti è, in genere, decennale, potendo essere maggiore solo se concerne documenti su accertamenti iniziati prima del decimo anno, ma non ancora definiti</a:t>
            </a:r>
            <a:r>
              <a:rPr lang="it-IT" sz="2200" dirty="0">
                <a:latin typeface="+mn-lt"/>
              </a:rPr>
              <a:t>.</a:t>
            </a:r>
          </a:p>
        </p:txBody>
      </p:sp>
      <p:sp>
        <p:nvSpPr>
          <p:cNvPr id="4" name="Rettangolo 3"/>
          <p:cNvSpPr/>
          <p:nvPr/>
        </p:nvSpPr>
        <p:spPr>
          <a:xfrm>
            <a:off x="451901" y="5649686"/>
            <a:ext cx="11212718" cy="8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Suprema Corte di Cassazione, sentenza 13 maggio 2016 </a:t>
            </a:r>
            <a:r>
              <a:rPr lang="it-IT" sz="2400" b="1" dirty="0">
                <a:solidFill>
                  <a:schemeClr val="tx1"/>
                </a:solidFill>
              </a:rPr>
              <a:t>n. 9834</a:t>
            </a:r>
          </a:p>
        </p:txBody>
      </p:sp>
    </p:spTree>
    <p:extLst>
      <p:ext uri="{BB962C8B-B14F-4D97-AF65-F5344CB8AC3E}">
        <p14:creationId xmlns:p14="http://schemas.microsoft.com/office/powerpoint/2010/main" val="205369178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SOTTOSCRIZIONE DELLE SCRITTURE CONTABILI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1901" y="2447663"/>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400" b="1" dirty="0">
                <a:latin typeface="+mn-lt"/>
              </a:rPr>
              <a:t>La mancata sottoscrizione delle schede contabili obbligatorie non costituisce una mera irregolarità formale, bensì equivale alla loro inesistenza giuridica</a:t>
            </a:r>
            <a:r>
              <a:rPr lang="it-IT" sz="2400" dirty="0">
                <a:latin typeface="+mn-lt"/>
              </a:rPr>
              <a:t>, con la conseguente inattendibilità delle scritture contabili e, dunque, l'ammissibilità del ricorso all'accertamento induttivo ex art. 39 co. 2 del DPR 600/73</a:t>
            </a:r>
            <a:r>
              <a:rPr lang="it-IT" sz="2400" dirty="0" smtClean="0">
                <a:latin typeface="+mn-lt"/>
              </a:rPr>
              <a:t>.</a:t>
            </a:r>
          </a:p>
          <a:p>
            <a:pPr algn="ctr"/>
            <a:r>
              <a:rPr lang="it-IT" sz="2400" b="1" dirty="0" smtClean="0">
                <a:latin typeface="+mn-lt"/>
              </a:rPr>
              <a:t>Le </a:t>
            </a:r>
            <a:r>
              <a:rPr lang="it-IT" sz="2400" b="1" dirty="0">
                <a:latin typeface="+mn-lt"/>
              </a:rPr>
              <a:t>schede contabili possono, infatti, svolgere la loro funzione di attestazione dei dati in esse riportati soltanto se il contribuente (o il suo legale rappresentante) si assume, attraverso la sottoscrizione, la responsabilità del loro contenuto</a:t>
            </a:r>
            <a:r>
              <a:rPr lang="it-IT" sz="2400" dirty="0">
                <a:latin typeface="+mn-lt"/>
              </a:rPr>
              <a:t>.</a:t>
            </a:r>
          </a:p>
        </p:txBody>
      </p:sp>
      <p:sp>
        <p:nvSpPr>
          <p:cNvPr id="4" name="Rettangolo 3"/>
          <p:cNvSpPr/>
          <p:nvPr/>
        </p:nvSpPr>
        <p:spPr>
          <a:xfrm>
            <a:off x="451901" y="5649686"/>
            <a:ext cx="11212718" cy="8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Suprema Corte di Cassazione</a:t>
            </a:r>
            <a:r>
              <a:rPr lang="it-IT" sz="2400" b="1" dirty="0">
                <a:solidFill>
                  <a:schemeClr val="tx1"/>
                </a:solidFill>
              </a:rPr>
              <a:t>, sentenza </a:t>
            </a:r>
            <a:r>
              <a:rPr lang="it-IT" sz="2400" b="1" dirty="0" smtClean="0">
                <a:solidFill>
                  <a:schemeClr val="tx1"/>
                </a:solidFill>
              </a:rPr>
              <a:t>14 febbraio 2003 </a:t>
            </a:r>
            <a:r>
              <a:rPr lang="it-IT" sz="2400" b="1" dirty="0">
                <a:solidFill>
                  <a:schemeClr val="tx1"/>
                </a:solidFill>
              </a:rPr>
              <a:t>n. 2250</a:t>
            </a:r>
          </a:p>
        </p:txBody>
      </p:sp>
    </p:spTree>
    <p:extLst>
      <p:ext uri="{BB962C8B-B14F-4D97-AF65-F5344CB8AC3E}">
        <p14:creationId xmlns:p14="http://schemas.microsoft.com/office/powerpoint/2010/main" val="212819513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937996"/>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SOTTOSCRIZIONE DELLE DICHIARAZIONI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41636" y="1794520"/>
            <a:ext cx="11233248" cy="397031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1400" dirty="0">
                <a:latin typeface="+mn-lt"/>
              </a:rPr>
              <a:t>Chi non tiene o non conserva secondo le prescrizioni le scritture contabili, i documenti e i registri previsti dalle leggi in materia di imposte dirette e di imposta sul valore aggiunto ovvero i libri, i documenti e i registri, la tenuta e la conservazione dei quali è imposta da altre disposizioni della legge tributaria, è punito con la sanzione amministrativa da euro 1.000 a euro 8.000 </a:t>
            </a:r>
            <a:endParaRPr lang="it-IT" sz="1400" dirty="0" smtClean="0">
              <a:latin typeface="+mn-lt"/>
            </a:endParaRPr>
          </a:p>
          <a:p>
            <a:pPr algn="just"/>
            <a:r>
              <a:rPr lang="it-IT" sz="1400" dirty="0" smtClean="0">
                <a:latin typeface="+mn-lt"/>
              </a:rPr>
              <a:t>2.La </a:t>
            </a:r>
            <a:r>
              <a:rPr lang="it-IT" sz="1400" dirty="0">
                <a:latin typeface="+mn-lt"/>
              </a:rPr>
              <a:t>sanzione prevista nel comma 1 si applica a chi, nel corso degli accessi eseguiti ai fini dell'accertamento in materia di imposte dirette e di imposta sul valore aggiunto, rifiuta di esibire o dichiara di non possedere o comunque sottrae all'ispezione e alla verifica i documenti, i registri e le scritture indicati nel medesimo comma ovvero altri registri, documenti e scritture, ancorché non obbligatori, dei quali risulti con certezza l'esistenza</a:t>
            </a:r>
            <a:r>
              <a:rPr lang="it-IT" sz="1400" dirty="0" smtClean="0">
                <a:latin typeface="+mn-lt"/>
              </a:rPr>
              <a:t>.</a:t>
            </a:r>
          </a:p>
          <a:p>
            <a:pPr algn="just"/>
            <a:r>
              <a:rPr lang="it-IT" sz="1400" dirty="0" smtClean="0">
                <a:latin typeface="+mn-lt"/>
              </a:rPr>
              <a:t>3.La </a:t>
            </a:r>
            <a:r>
              <a:rPr lang="it-IT" sz="1400" dirty="0">
                <a:latin typeface="+mn-lt"/>
              </a:rPr>
              <a:t>sanzione può essere ridotta fino alla metà del minimo qualora le irregolarità rilevate nei libri e nei registri o i documenti mancanti siano di scarsa rilevanza, sempreché non ne sia derivato ostacolo all'accertamento delle imposte dovute. Essa è irrogata in misura doppia se vengono accertate evasioni dei tributi diretti e dell'imposta sul valore aggiunto complessivamente superiori, nell'esercizio, a euro 50.000 </a:t>
            </a:r>
            <a:endParaRPr lang="it-IT" sz="1400" dirty="0" smtClean="0">
              <a:latin typeface="+mn-lt"/>
            </a:endParaRPr>
          </a:p>
          <a:p>
            <a:pPr algn="just"/>
            <a:r>
              <a:rPr lang="it-IT" sz="1400" dirty="0" smtClean="0">
                <a:latin typeface="+mn-lt"/>
              </a:rPr>
              <a:t>4.Quando</a:t>
            </a:r>
            <a:r>
              <a:rPr lang="it-IT" sz="1400" dirty="0">
                <a:latin typeface="+mn-lt"/>
              </a:rPr>
              <a:t>, in esito ad accertamento, gli obblighi in materia di imposta sul valore aggiunto e di imposte dirette (3) risultano non rispettati in dipendenza del superamento, fino al cinquanta per cento, dei limiti previsti per l'applicazione del regime semplificato per i contribuenti minori di cui agli articoli 32 [...] (4) del decreto del Presidente della Repubblica 26 ottobre 1972, n. 633 e 7 del decreto del Presidente della Repubblica 14 ottobre 1999, n. </a:t>
            </a:r>
            <a:r>
              <a:rPr lang="it-IT" sz="1400" dirty="0" smtClean="0">
                <a:latin typeface="+mn-lt"/>
              </a:rPr>
              <a:t>542, </a:t>
            </a:r>
            <a:r>
              <a:rPr lang="it-IT" sz="1400" dirty="0">
                <a:latin typeface="+mn-lt"/>
              </a:rPr>
              <a:t>del regime speciale per l'agricoltura di cui all'articolo 34  dello stesso decreto n. 633 del 1972, [...] (6), si applica la sanzione amministrativa da euro 250 a euro 2.500 (7</a:t>
            </a:r>
            <a:r>
              <a:rPr lang="it-IT" sz="1400" dirty="0" smtClean="0">
                <a:latin typeface="+mn-lt"/>
              </a:rPr>
              <a:t>).</a:t>
            </a:r>
          </a:p>
          <a:p>
            <a:pPr algn="just"/>
            <a:r>
              <a:rPr lang="it-IT" sz="1400" dirty="0" smtClean="0">
                <a:latin typeface="+mn-lt"/>
              </a:rPr>
              <a:t>5.Se </a:t>
            </a:r>
            <a:r>
              <a:rPr lang="it-IT" sz="1400" dirty="0">
                <a:latin typeface="+mn-lt"/>
              </a:rPr>
              <a:t>la dichiarazione delle </a:t>
            </a:r>
            <a:r>
              <a:rPr lang="it-IT" sz="1400" dirty="0" smtClean="0">
                <a:latin typeface="+mn-lt"/>
              </a:rPr>
              <a:t>società </a:t>
            </a:r>
            <a:r>
              <a:rPr lang="it-IT" sz="1400" dirty="0">
                <a:latin typeface="+mn-lt"/>
              </a:rPr>
              <a:t>e degli enti soggetti all'imposta sul reddito delle </a:t>
            </a:r>
            <a:r>
              <a:rPr lang="it-IT" sz="1400" dirty="0" smtClean="0">
                <a:latin typeface="+mn-lt"/>
              </a:rPr>
              <a:t>società </a:t>
            </a:r>
            <a:r>
              <a:rPr lang="it-IT" sz="1400" dirty="0">
                <a:latin typeface="+mn-lt"/>
              </a:rPr>
              <a:t>sottoposti al controllo contabile ai sensi del codice civile o di leggi speciali non </a:t>
            </a:r>
            <a:r>
              <a:rPr lang="it-IT" sz="1400" dirty="0" smtClean="0">
                <a:latin typeface="+mn-lt"/>
              </a:rPr>
              <a:t>è </a:t>
            </a:r>
            <a:r>
              <a:rPr lang="it-IT" sz="1400" dirty="0">
                <a:latin typeface="+mn-lt"/>
              </a:rPr>
              <a:t>sottoscritta dai soggetti che sottoscrivono la relazione di revisione ai sensi dell'articolo 1 del decreto del Presidente della Repubblica 22 luglio 1998, n. 322, si applica la sanzione amministrativa fino al trenta per cento del compenso contrattuale relativo </a:t>
            </a:r>
            <a:r>
              <a:rPr lang="it-IT" sz="1400" dirty="0" smtClean="0">
                <a:latin typeface="+mn-lt"/>
              </a:rPr>
              <a:t>all'attività </a:t>
            </a:r>
            <a:r>
              <a:rPr lang="it-IT" sz="1400" dirty="0">
                <a:latin typeface="+mn-lt"/>
              </a:rPr>
              <a:t>di redazione della relazione di revisione e, comunque, non superiore all'imposta effettivamente accertata a carico del contribuente, con un minimo di euro 250.</a:t>
            </a:r>
          </a:p>
        </p:txBody>
      </p:sp>
      <p:sp>
        <p:nvSpPr>
          <p:cNvPr id="4" name="Rettangolo 3"/>
          <p:cNvSpPr/>
          <p:nvPr/>
        </p:nvSpPr>
        <p:spPr>
          <a:xfrm>
            <a:off x="451901" y="5862809"/>
            <a:ext cx="11212718" cy="69039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Articolo 9, D.lgs. 471/1997</a:t>
            </a:r>
            <a:endParaRPr lang="it-IT" sz="2400" b="1" dirty="0">
              <a:solidFill>
                <a:schemeClr val="tx1"/>
              </a:solidFill>
            </a:endParaRPr>
          </a:p>
        </p:txBody>
      </p:sp>
    </p:spTree>
    <p:extLst>
      <p:ext uri="{BB962C8B-B14F-4D97-AF65-F5344CB8AC3E}">
        <p14:creationId xmlns:p14="http://schemas.microsoft.com/office/powerpoint/2010/main" val="216642009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L’OMESSA SOTTOSCRIZIONE DEL REVISORE</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1901" y="2447663"/>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sz="2800" dirty="0" smtClean="0">
                <a:latin typeface="+mn-lt"/>
              </a:rPr>
              <a:t>La nuova formulazione del comma 5, dell’articolo 9, D.lgs. 471/1997, </a:t>
            </a:r>
            <a:r>
              <a:rPr lang="it-IT" sz="2800" b="1" dirty="0" smtClean="0">
                <a:latin typeface="+mn-lt"/>
              </a:rPr>
              <a:t>dispone la sola punibilità del revisore </a:t>
            </a:r>
            <a:r>
              <a:rPr lang="it-IT" sz="2800" b="1" u="sng" dirty="0" smtClean="0">
                <a:latin typeface="+mn-lt"/>
              </a:rPr>
              <a:t>per l’omessa sottoscrizione della dichiarazione </a:t>
            </a:r>
            <a:r>
              <a:rPr lang="it-IT" sz="2800" b="1" dirty="0" smtClean="0">
                <a:latin typeface="+mn-lt"/>
              </a:rPr>
              <a:t>con l’applicazione della sanzione del 30% del compenso contrattuale relativo all’attività di redazione della relazione di revisione, con un ammontare minimo di euro 250 e massimo che non ecceda l’imposta effettivamente accertata a danno del contribuente</a:t>
            </a:r>
            <a:r>
              <a:rPr lang="it-IT" sz="2800" dirty="0" smtClean="0">
                <a:latin typeface="+mn-lt"/>
              </a:rPr>
              <a:t>.</a:t>
            </a:r>
            <a:endParaRPr lang="it-IT" sz="2800" dirty="0">
              <a:latin typeface="+mn-lt"/>
            </a:endParaRPr>
          </a:p>
        </p:txBody>
      </p:sp>
      <p:sp>
        <p:nvSpPr>
          <p:cNvPr id="4" name="Rettangolo 3"/>
          <p:cNvSpPr/>
          <p:nvPr/>
        </p:nvSpPr>
        <p:spPr>
          <a:xfrm>
            <a:off x="451901" y="5649686"/>
            <a:ext cx="11212718" cy="8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ASSIREVI, DOCUMENTO DI RICERCA N. 208 – SETTEMBRE 2017</a:t>
            </a:r>
            <a:endParaRPr lang="it-IT" sz="2400" b="1" dirty="0">
              <a:solidFill>
                <a:schemeClr val="tx1"/>
              </a:solidFill>
            </a:endParaRPr>
          </a:p>
        </p:txBody>
      </p:sp>
    </p:spTree>
    <p:extLst>
      <p:ext uri="{BB962C8B-B14F-4D97-AF65-F5344CB8AC3E}">
        <p14:creationId xmlns:p14="http://schemas.microsoft.com/office/powerpoint/2010/main" val="68687807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642" y="1121228"/>
            <a:ext cx="10439399" cy="2055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670" y="3034851"/>
            <a:ext cx="10537371" cy="262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6"/>
          <p:cNvSpPr/>
          <p:nvPr/>
        </p:nvSpPr>
        <p:spPr>
          <a:xfrm>
            <a:off x="683841" y="5805266"/>
            <a:ext cx="10692747" cy="79776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254692724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2754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VERIFICHE DEL SISTEMA DI CONTROLLO INTERNO</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186406"/>
            <a:ext cx="11233248" cy="452431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2400" b="1" dirty="0"/>
              <a:t>e</a:t>
            </a:r>
            <a:r>
              <a:rPr lang="it-IT" sz="2400" b="1" dirty="0" smtClean="0"/>
              <a:t>ffettuare sondaggi di conformità a campione sull’operatività del sistema di controllo interno</a:t>
            </a:r>
          </a:p>
          <a:p>
            <a:pPr marL="342900" indent="-342900" algn="just">
              <a:buFont typeface="Arial" panose="020B0604020202020204" pitchFamily="34" charset="0"/>
              <a:buChar char="•"/>
            </a:pPr>
            <a:r>
              <a:rPr lang="it-IT" sz="2400" b="1" dirty="0" smtClean="0"/>
              <a:t>ottenere informazioni su eventuali cambiamenti nel sistema di controllo interno</a:t>
            </a:r>
          </a:p>
          <a:p>
            <a:pPr marL="342900" indent="-342900" algn="just">
              <a:buFont typeface="Arial" panose="020B0604020202020204" pitchFamily="34" charset="0"/>
              <a:buChar char="•"/>
            </a:pPr>
            <a:r>
              <a:rPr lang="it-IT" sz="2400" b="1" dirty="0"/>
              <a:t>v</a:t>
            </a:r>
            <a:r>
              <a:rPr lang="it-IT" sz="2400" b="1" dirty="0" smtClean="0"/>
              <a:t>alutare gli effetti sulla regolare tenuta della contabilità e sulla corretta rilevazione dei fatti di gestione nelle scritture contabili</a:t>
            </a:r>
          </a:p>
          <a:p>
            <a:pPr marL="342900" indent="-342900" algn="just">
              <a:buFont typeface="Arial" panose="020B0604020202020204" pitchFamily="34" charset="0"/>
              <a:buChar char="•"/>
            </a:pPr>
            <a:r>
              <a:rPr lang="it-IT" sz="2400" b="1" dirty="0"/>
              <a:t>v</a:t>
            </a:r>
            <a:r>
              <a:rPr lang="it-IT" sz="2400" b="1" dirty="0" smtClean="0"/>
              <a:t>erificare l’aggiornamento delle stesse scritture contabili (si pensi, per esempio alla tenuta delle scritture di magazzino, se obbligatorie, con registrazioni eseguite nei 60 giorni, ai sensi del comma 1, art. 22, D.P.R. 600/1973)</a:t>
            </a:r>
          </a:p>
          <a:p>
            <a:pPr marL="342900" indent="-342900" algn="just">
              <a:buFont typeface="Arial" panose="020B0604020202020204" pitchFamily="34" charset="0"/>
              <a:buChar char="•"/>
            </a:pPr>
            <a:r>
              <a:rPr lang="it-IT" sz="2400" b="1" dirty="0" smtClean="0"/>
              <a:t>segnalare agli amministratori le carenze riscontrate, verificando successivamente le correzioni eseguite</a:t>
            </a:r>
            <a:endParaRPr lang="it-IT" sz="2400" b="1" dirty="0"/>
          </a:p>
        </p:txBody>
      </p:sp>
    </p:spTree>
    <p:extLst>
      <p:ext uri="{BB962C8B-B14F-4D97-AF65-F5344CB8AC3E}">
        <p14:creationId xmlns:p14="http://schemas.microsoft.com/office/powerpoint/2010/main" val="385068184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ULTERIORI ATTIVITA’</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979577"/>
            <a:ext cx="1123324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latin typeface="+mn-lt"/>
              </a:rPr>
              <a:t>Il </a:t>
            </a:r>
            <a:r>
              <a:rPr lang="it-IT" sz="2400" dirty="0">
                <a:latin typeface="+mn-lt"/>
              </a:rPr>
              <a:t>documento precisa che </a:t>
            </a:r>
            <a:r>
              <a:rPr lang="it-IT" sz="2400" b="1" dirty="0">
                <a:latin typeface="+mn-lt"/>
              </a:rPr>
              <a:t>il revisore può svolgere indagini presso la direzione o presso le persone in possesso delle necessarie conoscenze</a:t>
            </a:r>
            <a:r>
              <a:rPr lang="it-IT" sz="2400" dirty="0">
                <a:latin typeface="+mn-lt"/>
              </a:rPr>
              <a:t>, sia </a:t>
            </a:r>
            <a:r>
              <a:rPr lang="it-IT" sz="2400" b="1" dirty="0">
                <a:latin typeface="+mn-lt"/>
              </a:rPr>
              <a:t>all’interno sia all’esterno dell’impresa</a:t>
            </a:r>
            <a:r>
              <a:rPr lang="it-IT" sz="2400" dirty="0">
                <a:latin typeface="+mn-lt"/>
              </a:rPr>
              <a:t>, </a:t>
            </a:r>
            <a:r>
              <a:rPr lang="it-IT" sz="2400" b="1" dirty="0">
                <a:latin typeface="+mn-lt"/>
              </a:rPr>
              <a:t>effettuare procedure di analisi comparativa sulle situazioni contabili periodiche</a:t>
            </a:r>
            <a:r>
              <a:rPr lang="it-IT" sz="2400" dirty="0">
                <a:latin typeface="+mn-lt"/>
              </a:rPr>
              <a:t> eventualmente predisposte dall’impresa nel corso dell’esercizio, </a:t>
            </a:r>
            <a:r>
              <a:rPr lang="it-IT" sz="2400" b="1" dirty="0">
                <a:latin typeface="+mn-lt"/>
              </a:rPr>
              <a:t>effettuare ispezioni mediante l’esame di registrazioni o documenti, sia interni sia esterni</a:t>
            </a:r>
            <a:r>
              <a:rPr lang="it-IT" sz="2400" dirty="0">
                <a:latin typeface="+mn-lt"/>
              </a:rPr>
              <a:t>. </a:t>
            </a:r>
            <a:endParaRPr lang="it-IT" sz="2400" dirty="0" smtClean="0">
              <a:latin typeface="+mn-lt"/>
            </a:endParaRPr>
          </a:p>
          <a:p>
            <a:pPr algn="just"/>
            <a:r>
              <a:rPr lang="it-IT" sz="2400" dirty="0" smtClean="0">
                <a:latin typeface="+mn-lt"/>
              </a:rPr>
              <a:t>Inoltre</a:t>
            </a:r>
            <a:r>
              <a:rPr lang="it-IT" sz="2400" dirty="0">
                <a:latin typeface="+mn-lt"/>
              </a:rPr>
              <a:t>, nei casi di primo incarico di revisione, il revisore può esaminare la documentazione relativa all’ultima verifica periodica predisposta dal revisore precedente</a:t>
            </a:r>
            <a:r>
              <a:rPr lang="it-IT" sz="2400" dirty="0" smtClean="0">
                <a:latin typeface="+mn-lt"/>
              </a:rPr>
              <a:t>.</a:t>
            </a:r>
          </a:p>
          <a:p>
            <a:pPr algn="just"/>
            <a:r>
              <a:rPr lang="it-IT" sz="2400" b="1" dirty="0" smtClean="0">
                <a:latin typeface="+mn-lt"/>
              </a:rPr>
              <a:t>Il </a:t>
            </a:r>
            <a:r>
              <a:rPr lang="it-IT" sz="2400" b="1" dirty="0">
                <a:latin typeface="+mn-lt"/>
              </a:rPr>
              <a:t>revisore deve tenere in considerazione quanto emerso nelle verifiche periodiche, valutando i possibili effetti sulla successiva revisione del bilancio</a:t>
            </a:r>
            <a:r>
              <a:rPr lang="it-IT" sz="2400" dirty="0">
                <a:latin typeface="+mn-lt"/>
              </a:rPr>
              <a:t>.</a:t>
            </a:r>
          </a:p>
        </p:txBody>
      </p:sp>
      <p:sp>
        <p:nvSpPr>
          <p:cNvPr id="4" name="Rettangolo 3"/>
          <p:cNvSpPr/>
          <p:nvPr/>
        </p:nvSpPr>
        <p:spPr>
          <a:xfrm>
            <a:off x="421106" y="5667258"/>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208876590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OPERAZIONI ED EVENTI SIGNIFICATIVI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81605"/>
            <a:ext cx="11233248" cy="4770537"/>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1900" dirty="0">
                <a:latin typeface="+mn-lt"/>
              </a:rPr>
              <a:t>c</a:t>
            </a:r>
            <a:r>
              <a:rPr lang="it-IT" sz="1900" dirty="0" smtClean="0">
                <a:latin typeface="+mn-lt"/>
              </a:rPr>
              <a:t>ambiamenti significativi della struttura organizzativa</a:t>
            </a:r>
          </a:p>
          <a:p>
            <a:pPr marL="342900" indent="-342900" algn="just">
              <a:buFont typeface="Arial" panose="020B0604020202020204" pitchFamily="34" charset="0"/>
              <a:buChar char="•"/>
            </a:pPr>
            <a:r>
              <a:rPr lang="it-IT" sz="1900" dirty="0">
                <a:latin typeface="+mn-lt"/>
              </a:rPr>
              <a:t>o</a:t>
            </a:r>
            <a:r>
              <a:rPr lang="it-IT" sz="1900" dirty="0" smtClean="0">
                <a:latin typeface="+mn-lt"/>
              </a:rPr>
              <a:t>perazioni di valore particolarmente significativo o caratterizzate da particolari rischi</a:t>
            </a:r>
          </a:p>
          <a:p>
            <a:pPr marL="342900" indent="-342900" algn="just">
              <a:buFont typeface="Arial" panose="020B0604020202020204" pitchFamily="34" charset="0"/>
              <a:buChar char="•"/>
            </a:pPr>
            <a:r>
              <a:rPr lang="it-IT" sz="1900" dirty="0">
                <a:latin typeface="+mn-lt"/>
              </a:rPr>
              <a:t>i</a:t>
            </a:r>
            <a:r>
              <a:rPr lang="it-IT" sz="1900" dirty="0" smtClean="0">
                <a:latin typeface="+mn-lt"/>
              </a:rPr>
              <a:t>nformazioni sugli scostamenti più significativi rilevati nel processo di comparazione</a:t>
            </a:r>
          </a:p>
          <a:p>
            <a:pPr marL="342900" indent="-342900" algn="just">
              <a:buFont typeface="Arial" panose="020B0604020202020204" pitchFamily="34" charset="0"/>
              <a:buChar char="•"/>
            </a:pPr>
            <a:r>
              <a:rPr lang="it-IT" sz="1900" dirty="0">
                <a:latin typeface="+mn-lt"/>
              </a:rPr>
              <a:t>e</a:t>
            </a:r>
            <a:r>
              <a:rPr lang="it-IT" sz="1900" dirty="0" smtClean="0">
                <a:latin typeface="+mn-lt"/>
              </a:rPr>
              <a:t>same dei contratti stipulati di eccezionale rilevanza o di carattere straordinario</a:t>
            </a:r>
          </a:p>
          <a:p>
            <a:pPr marL="342900" indent="-342900" algn="just">
              <a:buFont typeface="Arial" panose="020B0604020202020204" pitchFamily="34" charset="0"/>
              <a:buChar char="•"/>
            </a:pPr>
            <a:r>
              <a:rPr lang="it-IT" sz="1900" dirty="0">
                <a:latin typeface="+mn-lt"/>
              </a:rPr>
              <a:t>a</a:t>
            </a:r>
            <a:r>
              <a:rPr lang="it-IT" sz="1900" dirty="0" smtClean="0">
                <a:latin typeface="+mn-lt"/>
              </a:rPr>
              <a:t>cquisizioni, cessioni e liquidazioni di significative attività</a:t>
            </a:r>
          </a:p>
          <a:p>
            <a:pPr marL="342900" indent="-342900" algn="just">
              <a:buFont typeface="Arial" panose="020B0604020202020204" pitchFamily="34" charset="0"/>
              <a:buChar char="•"/>
            </a:pPr>
            <a:r>
              <a:rPr lang="it-IT" sz="1900" dirty="0">
                <a:latin typeface="+mn-lt"/>
              </a:rPr>
              <a:t>m</a:t>
            </a:r>
            <a:r>
              <a:rPr lang="it-IT" sz="1900" dirty="0" smtClean="0">
                <a:latin typeface="+mn-lt"/>
              </a:rPr>
              <a:t>odifiche del capitale sociale e degli impegni obbligazionari</a:t>
            </a:r>
          </a:p>
          <a:p>
            <a:pPr marL="342900" indent="-342900" algn="just">
              <a:buFont typeface="Arial" panose="020B0604020202020204" pitchFamily="34" charset="0"/>
              <a:buChar char="•"/>
            </a:pPr>
            <a:r>
              <a:rPr lang="it-IT" sz="1900" dirty="0">
                <a:latin typeface="+mn-lt"/>
              </a:rPr>
              <a:t>m</a:t>
            </a:r>
            <a:r>
              <a:rPr lang="it-IT" sz="1900" dirty="0" smtClean="0">
                <a:latin typeface="+mn-lt"/>
              </a:rPr>
              <a:t>utamenti di trattamento contabile o di criteri di valutazione</a:t>
            </a:r>
          </a:p>
          <a:p>
            <a:pPr marL="342900" indent="-342900" algn="just">
              <a:buFont typeface="Arial" panose="020B0604020202020204" pitchFamily="34" charset="0"/>
              <a:buChar char="•"/>
            </a:pPr>
            <a:r>
              <a:rPr lang="it-IT" sz="1900" dirty="0">
                <a:latin typeface="+mn-lt"/>
              </a:rPr>
              <a:t>r</a:t>
            </a:r>
            <a:r>
              <a:rPr lang="it-IT" sz="1900" dirty="0" smtClean="0">
                <a:latin typeface="+mn-lt"/>
              </a:rPr>
              <a:t>ettifiche contabili di entità significativa</a:t>
            </a:r>
          </a:p>
          <a:p>
            <a:pPr marL="342900" indent="-342900" algn="just">
              <a:buFont typeface="Arial" panose="020B0604020202020204" pitchFamily="34" charset="0"/>
              <a:buChar char="•"/>
            </a:pPr>
            <a:r>
              <a:rPr lang="it-IT" sz="1900" dirty="0">
                <a:latin typeface="+mn-lt"/>
              </a:rPr>
              <a:t>i</a:t>
            </a:r>
            <a:r>
              <a:rPr lang="it-IT" sz="1900" dirty="0" smtClean="0">
                <a:latin typeface="+mn-lt"/>
              </a:rPr>
              <a:t>ntroduzione di nuovi prodotti e/o servizi e/o abbandono di linee di prodotto</a:t>
            </a:r>
          </a:p>
          <a:p>
            <a:pPr marL="342900" indent="-342900" algn="just">
              <a:buFont typeface="Arial" panose="020B0604020202020204" pitchFamily="34" charset="0"/>
              <a:buChar char="•"/>
            </a:pPr>
            <a:r>
              <a:rPr lang="it-IT" sz="1900" dirty="0">
                <a:latin typeface="+mn-lt"/>
              </a:rPr>
              <a:t>a</a:t>
            </a:r>
            <a:r>
              <a:rPr lang="it-IT" sz="1900" dirty="0" smtClean="0">
                <a:latin typeface="+mn-lt"/>
              </a:rPr>
              <a:t>ndamento portafoglio ordini e/o contratti che generano i ricavi</a:t>
            </a:r>
          </a:p>
          <a:p>
            <a:pPr marL="342900" indent="-342900" algn="just">
              <a:buFont typeface="Arial" panose="020B0604020202020204" pitchFamily="34" charset="0"/>
              <a:buChar char="•"/>
            </a:pPr>
            <a:r>
              <a:rPr lang="it-IT" sz="1900" dirty="0">
                <a:latin typeface="+mn-lt"/>
              </a:rPr>
              <a:t>f</a:t>
            </a:r>
            <a:r>
              <a:rPr lang="it-IT" sz="1900" dirty="0" smtClean="0">
                <a:latin typeface="+mn-lt"/>
              </a:rPr>
              <a:t>luttuazioni del volume d’affari</a:t>
            </a:r>
          </a:p>
          <a:p>
            <a:pPr marL="342900" indent="-342900" algn="just">
              <a:buFont typeface="Arial" panose="020B0604020202020204" pitchFamily="34" charset="0"/>
              <a:buChar char="•"/>
            </a:pPr>
            <a:r>
              <a:rPr lang="it-IT" sz="1900" dirty="0">
                <a:latin typeface="+mn-lt"/>
              </a:rPr>
              <a:t>i</a:t>
            </a:r>
            <a:r>
              <a:rPr lang="it-IT" sz="1900" dirty="0" smtClean="0">
                <a:latin typeface="+mn-lt"/>
              </a:rPr>
              <a:t>mpegni significativi assunti nel periodo in aggiunta a quelli derivanti dalla gestione ordinaria</a:t>
            </a:r>
          </a:p>
          <a:p>
            <a:pPr marL="342900" indent="-342900" algn="just">
              <a:buFont typeface="Arial" panose="020B0604020202020204" pitchFamily="34" charset="0"/>
              <a:buChar char="•"/>
            </a:pPr>
            <a:r>
              <a:rPr lang="it-IT" sz="1900" dirty="0">
                <a:latin typeface="+mn-lt"/>
              </a:rPr>
              <a:t>p</a:t>
            </a:r>
            <a:r>
              <a:rPr lang="it-IT" sz="1900" dirty="0" smtClean="0">
                <a:latin typeface="+mn-lt"/>
              </a:rPr>
              <a:t>assività potenziali, nuovi procedimenti legali e sviluppo dei precedenti</a:t>
            </a:r>
          </a:p>
          <a:p>
            <a:pPr marL="342900" indent="-342900" algn="just">
              <a:buFont typeface="Arial" panose="020B0604020202020204" pitchFamily="34" charset="0"/>
              <a:buChar char="•"/>
            </a:pPr>
            <a:r>
              <a:rPr lang="it-IT" sz="1900" dirty="0">
                <a:latin typeface="+mn-lt"/>
              </a:rPr>
              <a:t>m</a:t>
            </a:r>
            <a:r>
              <a:rPr lang="it-IT" sz="1900" dirty="0" smtClean="0">
                <a:latin typeface="+mn-lt"/>
              </a:rPr>
              <a:t>utamenti della situazione finanziaria (nuovi mutui e prestiti, garanzie e difficoltà nell’accesso al credito)</a:t>
            </a:r>
          </a:p>
          <a:p>
            <a:pPr marL="342900" indent="-342900" algn="just">
              <a:buFont typeface="Arial" panose="020B0604020202020204" pitchFamily="34" charset="0"/>
              <a:buChar char="•"/>
            </a:pPr>
            <a:r>
              <a:rPr lang="it-IT" sz="1900" dirty="0">
                <a:latin typeface="+mn-lt"/>
              </a:rPr>
              <a:t>v</a:t>
            </a:r>
            <a:r>
              <a:rPr lang="it-IT" sz="1900" dirty="0" smtClean="0">
                <a:latin typeface="+mn-lt"/>
              </a:rPr>
              <a:t>erifica di perdite sostenute o potenziali in termini di mercato, clienti o fornitori</a:t>
            </a:r>
          </a:p>
          <a:p>
            <a:pPr marL="342900" indent="-342900" algn="just">
              <a:buFont typeface="Arial" panose="020B0604020202020204" pitchFamily="34" charset="0"/>
              <a:buChar char="•"/>
            </a:pPr>
            <a:r>
              <a:rPr lang="it-IT" sz="1900" dirty="0">
                <a:latin typeface="+mn-lt"/>
              </a:rPr>
              <a:t>o</a:t>
            </a:r>
            <a:r>
              <a:rPr lang="it-IT" sz="1900" dirty="0" smtClean="0">
                <a:latin typeface="+mn-lt"/>
              </a:rPr>
              <a:t>perazioni significative con parti correlate</a:t>
            </a:r>
            <a:endParaRPr lang="it-IT" sz="2400" dirty="0">
              <a:latin typeface="+mn-lt"/>
            </a:endParaRPr>
          </a:p>
        </p:txBody>
      </p:sp>
    </p:spTree>
    <p:extLst>
      <p:ext uri="{BB962C8B-B14F-4D97-AF65-F5344CB8AC3E}">
        <p14:creationId xmlns:p14="http://schemas.microsoft.com/office/powerpoint/2010/main" val="342480457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I CONTROLLI INFRANNUALI</a:t>
            </a:r>
          </a:p>
        </p:txBody>
      </p:sp>
    </p:spTree>
    <p:extLst>
      <p:ext uri="{BB962C8B-B14F-4D97-AF65-F5344CB8AC3E}">
        <p14:creationId xmlns:p14="http://schemas.microsoft.com/office/powerpoint/2010/main" val="221904958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861797"/>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 CONTROLLI PERIODICI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695362"/>
            <a:ext cx="11233248" cy="4247317"/>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b="1" dirty="0">
                <a:latin typeface="+mn-lt"/>
              </a:rPr>
              <a:t>Le verifiche periodiche della regolare tenuta della contabilità sociale e della corretta rilevazione dei fatti di gestione nelle scritture contabili normalmente dovranno avvenire trimestralmente</a:t>
            </a:r>
            <a:r>
              <a:rPr lang="it-IT" dirty="0">
                <a:latin typeface="+mn-lt"/>
              </a:rPr>
              <a:t>. </a:t>
            </a:r>
            <a:endParaRPr lang="it-IT" dirty="0" smtClean="0">
              <a:latin typeface="+mn-lt"/>
            </a:endParaRPr>
          </a:p>
          <a:p>
            <a:pPr algn="just"/>
            <a:r>
              <a:rPr lang="it-IT" dirty="0" smtClean="0">
                <a:latin typeface="+mn-lt"/>
              </a:rPr>
              <a:t>Tuttavia</a:t>
            </a:r>
            <a:r>
              <a:rPr lang="it-IT" dirty="0">
                <a:latin typeface="+mn-lt"/>
              </a:rPr>
              <a:t>, </a:t>
            </a:r>
            <a:r>
              <a:rPr lang="it-IT" b="1" dirty="0">
                <a:latin typeface="+mn-lt"/>
              </a:rPr>
              <a:t>per alcune tipologie di società o in alcune situazioni particolari, potrà rendersi necessario effettuare verifiche ad intervalli di tempo più brevi</a:t>
            </a:r>
            <a:r>
              <a:rPr lang="it-IT" dirty="0">
                <a:latin typeface="+mn-lt"/>
              </a:rPr>
              <a:t>, o con l'obiettivo di accertamenti specifici (verifiche mirate).  </a:t>
            </a:r>
            <a:endParaRPr lang="it-IT" dirty="0" smtClean="0">
              <a:latin typeface="+mn-lt"/>
            </a:endParaRPr>
          </a:p>
          <a:p>
            <a:pPr algn="just"/>
            <a:r>
              <a:rPr lang="it-IT" dirty="0" smtClean="0">
                <a:latin typeface="+mn-lt"/>
              </a:rPr>
              <a:t>Ad </a:t>
            </a:r>
            <a:r>
              <a:rPr lang="it-IT" dirty="0">
                <a:latin typeface="+mn-lt"/>
              </a:rPr>
              <a:t>esempio:  a) nel caso in cui una maggior frequenza dei controlli sia richiesta dalla natura dell'attività svolta;  b) nel caso in cui la società debba introdurre in breve tempo significative modifiche procedurali o debba prendere decisioni per operazioni particolarmente significative o caratterizzate da particolare rischiosità;  c) nel caso in cui si siano rilevate irregolarità che poi non sono state tempestivamente sanate.  </a:t>
            </a:r>
            <a:endParaRPr lang="it-IT" dirty="0" smtClean="0">
              <a:latin typeface="+mn-lt"/>
            </a:endParaRPr>
          </a:p>
          <a:p>
            <a:pPr algn="just"/>
            <a:r>
              <a:rPr lang="it-IT" b="1" dirty="0" smtClean="0">
                <a:latin typeface="+mn-lt"/>
              </a:rPr>
              <a:t>I </a:t>
            </a:r>
            <a:r>
              <a:rPr lang="it-IT" b="1" dirty="0">
                <a:latin typeface="+mn-lt"/>
              </a:rPr>
              <a:t>tempi di svolgimento delle verifiche periodiche potranno coincidere parzialmente o totalmente con le fasi del procedimento di revisione contabile del bilancio o della situazione contabile a data intermedia</a:t>
            </a:r>
            <a:r>
              <a:rPr lang="it-IT" dirty="0">
                <a:latin typeface="+mn-lt"/>
              </a:rPr>
              <a:t>. </a:t>
            </a:r>
            <a:endParaRPr lang="it-IT" dirty="0" smtClean="0">
              <a:latin typeface="+mn-lt"/>
            </a:endParaRPr>
          </a:p>
          <a:p>
            <a:pPr algn="just"/>
            <a:r>
              <a:rPr lang="it-IT" dirty="0" smtClean="0">
                <a:latin typeface="+mn-lt"/>
              </a:rPr>
              <a:t>Così </a:t>
            </a:r>
            <a:r>
              <a:rPr lang="it-IT" dirty="0">
                <a:latin typeface="+mn-lt"/>
              </a:rPr>
              <a:t>ad esempio, </a:t>
            </a:r>
            <a:r>
              <a:rPr lang="it-IT" b="1" dirty="0">
                <a:latin typeface="+mn-lt"/>
              </a:rPr>
              <a:t>il tempo di svolgimento della prima verifica trimestrale dell'esercizio in corso potrà coincidere con lo svolgimento della fase finale del procedimento di revisione del bilancio dell'esercizio precedente</a:t>
            </a:r>
            <a:r>
              <a:rPr lang="it-IT" dirty="0">
                <a:latin typeface="+mn-lt"/>
              </a:rPr>
              <a:t>; il tempo di svolgimento della seconda verifica trimestrale potrà coincidere, almeno parzialmente, con la revisione contabile della relazione semestrale. Di conseguenza, alcune informazioni e dati potranno avere comune utilità, sia per le finalità delle verifiche trimestrali che per quelle del procedimento revisionale del bilancio o della situazione contabile semestrale. </a:t>
            </a:r>
            <a:endParaRPr lang="it-IT" dirty="0" smtClean="0">
              <a:latin typeface="+mn-lt"/>
            </a:endParaRPr>
          </a:p>
        </p:txBody>
      </p:sp>
      <p:sp>
        <p:nvSpPr>
          <p:cNvPr id="6" name="Rettangolo 5"/>
          <p:cNvSpPr/>
          <p:nvPr/>
        </p:nvSpPr>
        <p:spPr>
          <a:xfrm>
            <a:off x="431371" y="6095079"/>
            <a:ext cx="11212718" cy="4348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CONSOB, COMUNICAZIONE N. DAC/99023932 DEL 29/03/1999 </a:t>
            </a:r>
            <a:endParaRPr lang="it-IT" sz="2400" b="1" dirty="0">
              <a:solidFill>
                <a:schemeClr val="tx1"/>
              </a:solidFill>
            </a:endParaRPr>
          </a:p>
        </p:txBody>
      </p:sp>
    </p:spTree>
    <p:extLst>
      <p:ext uri="{BB962C8B-B14F-4D97-AF65-F5344CB8AC3E}">
        <p14:creationId xmlns:p14="http://schemas.microsoft.com/office/powerpoint/2010/main" val="219945082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 CONTROLLI PERIODICI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58014"/>
            <a:ext cx="11233248" cy="3693319"/>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dirty="0">
                <a:latin typeface="+mn-lt"/>
              </a:rPr>
              <a:t>In assenza di uno specifico principio di </a:t>
            </a:r>
            <a:r>
              <a:rPr lang="it-IT" dirty="0" smtClean="0">
                <a:latin typeface="+mn-lt"/>
              </a:rPr>
              <a:t>revisione, ASSIREVI </a:t>
            </a:r>
            <a:r>
              <a:rPr lang="it-IT" b="1" dirty="0" smtClean="0">
                <a:latin typeface="+mn-lt"/>
              </a:rPr>
              <a:t>prevede </a:t>
            </a:r>
            <a:r>
              <a:rPr lang="it-IT" b="1" dirty="0">
                <a:latin typeface="+mn-lt"/>
              </a:rPr>
              <a:t>un elenco di procedure da svolgere durante le verifiche periodiche, tra le quali</a:t>
            </a:r>
            <a:r>
              <a:rPr lang="it-IT" dirty="0" smtClean="0">
                <a:latin typeface="+mn-lt"/>
              </a:rPr>
              <a:t>:</a:t>
            </a:r>
          </a:p>
          <a:p>
            <a:pPr marL="285750" indent="-285750" algn="just">
              <a:buFontTx/>
              <a:buChar char="-"/>
            </a:pPr>
            <a:r>
              <a:rPr lang="it-IT" dirty="0" smtClean="0">
                <a:latin typeface="+mn-lt"/>
              </a:rPr>
              <a:t>l’esame </a:t>
            </a:r>
            <a:r>
              <a:rPr lang="it-IT" dirty="0">
                <a:latin typeface="+mn-lt"/>
              </a:rPr>
              <a:t>dei </a:t>
            </a:r>
            <a:r>
              <a:rPr lang="it-IT" b="1" dirty="0">
                <a:latin typeface="+mn-lt"/>
              </a:rPr>
              <a:t>libri contabili obbligatori per accertare la loro corretta vidimazione e/o bollatura </a:t>
            </a:r>
            <a:r>
              <a:rPr lang="it-IT" dirty="0">
                <a:latin typeface="+mn-lt"/>
              </a:rPr>
              <a:t>(ove applicabile) nonché la tempestività dell’aggiornamento secondo quanto stabilito dalle norme in </a:t>
            </a:r>
            <a:r>
              <a:rPr lang="it-IT" dirty="0" smtClean="0">
                <a:latin typeface="+mn-lt"/>
              </a:rPr>
              <a:t>materia</a:t>
            </a:r>
          </a:p>
          <a:p>
            <a:pPr marL="285750" indent="-285750" algn="just">
              <a:buFontTx/>
              <a:buChar char="-"/>
            </a:pPr>
            <a:r>
              <a:rPr lang="it-IT" dirty="0" smtClean="0">
                <a:latin typeface="+mn-lt"/>
              </a:rPr>
              <a:t>l’ottenimento </a:t>
            </a:r>
            <a:r>
              <a:rPr lang="it-IT" dirty="0">
                <a:latin typeface="+mn-lt"/>
              </a:rPr>
              <a:t>di </a:t>
            </a:r>
            <a:r>
              <a:rPr lang="it-IT" b="1" dirty="0">
                <a:latin typeface="+mn-lt"/>
              </a:rPr>
              <a:t>informazioni circa eventuali cambiamenti nel sistema di controllo </a:t>
            </a:r>
            <a:r>
              <a:rPr lang="it-IT" b="1" dirty="0" smtClean="0">
                <a:latin typeface="+mn-lt"/>
              </a:rPr>
              <a:t>interno</a:t>
            </a:r>
          </a:p>
          <a:p>
            <a:pPr marL="285750" indent="-285750" algn="just">
              <a:buFontTx/>
              <a:buChar char="-"/>
            </a:pPr>
            <a:r>
              <a:rPr lang="it-IT" dirty="0" smtClean="0">
                <a:latin typeface="+mn-lt"/>
              </a:rPr>
              <a:t>l’esame </a:t>
            </a:r>
            <a:r>
              <a:rPr lang="it-IT" dirty="0">
                <a:latin typeface="+mn-lt"/>
              </a:rPr>
              <a:t>a campione dell’esistenza dei </a:t>
            </a:r>
            <a:r>
              <a:rPr lang="it-IT" b="1" dirty="0">
                <a:latin typeface="+mn-lt"/>
              </a:rPr>
              <a:t>documenti formali relativi agli adempimenti tributari e </a:t>
            </a:r>
            <a:r>
              <a:rPr lang="it-IT" b="1" dirty="0" smtClean="0">
                <a:latin typeface="+mn-lt"/>
              </a:rPr>
              <a:t>previdenziali</a:t>
            </a:r>
          </a:p>
          <a:p>
            <a:pPr marL="285750" indent="-285750" algn="just">
              <a:buFontTx/>
              <a:buChar char="-"/>
            </a:pPr>
            <a:r>
              <a:rPr lang="it-IT" dirty="0" smtClean="0">
                <a:latin typeface="+mn-lt"/>
              </a:rPr>
              <a:t>l’effettuazione </a:t>
            </a:r>
            <a:r>
              <a:rPr lang="it-IT" dirty="0">
                <a:latin typeface="+mn-lt"/>
              </a:rPr>
              <a:t>di </a:t>
            </a:r>
            <a:r>
              <a:rPr lang="it-IT" b="1" dirty="0">
                <a:latin typeface="+mn-lt"/>
              </a:rPr>
              <a:t>test di conformità sul sistema di controllo </a:t>
            </a:r>
            <a:r>
              <a:rPr lang="it-IT" b="1" dirty="0" smtClean="0">
                <a:latin typeface="+mn-lt"/>
              </a:rPr>
              <a:t>interno</a:t>
            </a:r>
          </a:p>
          <a:p>
            <a:pPr marL="285750" indent="-285750" algn="just">
              <a:buFontTx/>
              <a:buChar char="-"/>
            </a:pPr>
            <a:r>
              <a:rPr lang="it-IT" dirty="0" smtClean="0">
                <a:latin typeface="+mn-lt"/>
              </a:rPr>
              <a:t>la </a:t>
            </a:r>
            <a:r>
              <a:rPr lang="it-IT" b="1" dirty="0">
                <a:latin typeface="+mn-lt"/>
              </a:rPr>
              <a:t>lettura dei libri </a:t>
            </a:r>
            <a:r>
              <a:rPr lang="it-IT" b="1" dirty="0" smtClean="0">
                <a:latin typeface="+mn-lt"/>
              </a:rPr>
              <a:t>sociali</a:t>
            </a:r>
          </a:p>
          <a:p>
            <a:pPr marL="285750" indent="-285750" algn="just">
              <a:buFontTx/>
              <a:buChar char="-"/>
            </a:pPr>
            <a:r>
              <a:rPr lang="it-IT" dirty="0" smtClean="0">
                <a:latin typeface="+mn-lt"/>
              </a:rPr>
              <a:t>l’effettuazione </a:t>
            </a:r>
            <a:r>
              <a:rPr lang="it-IT" dirty="0">
                <a:latin typeface="+mn-lt"/>
              </a:rPr>
              <a:t>della </a:t>
            </a:r>
            <a:r>
              <a:rPr lang="it-IT" b="1" dirty="0">
                <a:latin typeface="+mn-lt"/>
              </a:rPr>
              <a:t>conta di cassa e/o </a:t>
            </a:r>
            <a:r>
              <a:rPr lang="it-IT" b="1" dirty="0" smtClean="0">
                <a:latin typeface="+mn-lt"/>
              </a:rPr>
              <a:t>titoli</a:t>
            </a:r>
          </a:p>
          <a:p>
            <a:pPr marL="285750" indent="-285750" algn="just">
              <a:buFontTx/>
              <a:buChar char="-"/>
            </a:pPr>
            <a:r>
              <a:rPr lang="it-IT" dirty="0" smtClean="0">
                <a:latin typeface="+mn-lt"/>
              </a:rPr>
              <a:t>la </a:t>
            </a:r>
            <a:r>
              <a:rPr lang="it-IT" b="1" dirty="0">
                <a:latin typeface="+mn-lt"/>
              </a:rPr>
              <a:t>verifica delle riconciliazioni </a:t>
            </a:r>
            <a:r>
              <a:rPr lang="it-IT" b="1" dirty="0" smtClean="0">
                <a:latin typeface="+mn-lt"/>
              </a:rPr>
              <a:t>bancarie</a:t>
            </a:r>
          </a:p>
          <a:p>
            <a:pPr marL="285750" indent="-285750" algn="just">
              <a:buFontTx/>
              <a:buChar char="-"/>
            </a:pPr>
            <a:r>
              <a:rPr lang="it-IT" b="1" dirty="0" smtClean="0">
                <a:latin typeface="+mn-lt"/>
              </a:rPr>
              <a:t>analisi </a:t>
            </a:r>
            <a:r>
              <a:rPr lang="it-IT" b="1" dirty="0">
                <a:latin typeface="+mn-lt"/>
              </a:rPr>
              <a:t>comparative tra la situazione contabile infrannuale e i corrispondenti valori dell’esercizio </a:t>
            </a:r>
            <a:r>
              <a:rPr lang="it-IT" b="1" dirty="0" smtClean="0">
                <a:latin typeface="+mn-lt"/>
              </a:rPr>
              <a:t>precedente</a:t>
            </a:r>
          </a:p>
          <a:p>
            <a:pPr marL="285750" indent="-285750" algn="just">
              <a:buFontTx/>
              <a:buChar char="-"/>
            </a:pPr>
            <a:r>
              <a:rPr lang="it-IT" b="1" dirty="0" smtClean="0">
                <a:latin typeface="+mn-lt"/>
              </a:rPr>
              <a:t>colloqui </a:t>
            </a:r>
            <a:r>
              <a:rPr lang="it-IT" b="1" dirty="0">
                <a:latin typeface="+mn-lt"/>
              </a:rPr>
              <a:t>con la direzione della società </a:t>
            </a:r>
            <a:r>
              <a:rPr lang="it-IT" dirty="0">
                <a:latin typeface="+mn-lt"/>
              </a:rPr>
              <a:t>al fine di ottenere informazioni su eventuali operazioni ed eventi significativi verificatisi nel periodo in esame.</a:t>
            </a:r>
            <a:endParaRPr lang="it-IT" dirty="0" smtClean="0">
              <a:latin typeface="+mn-lt"/>
            </a:endParaRPr>
          </a:p>
        </p:txBody>
      </p:sp>
      <p:sp>
        <p:nvSpPr>
          <p:cNvPr id="6" name="Rettangolo 5"/>
          <p:cNvSpPr/>
          <p:nvPr/>
        </p:nvSpPr>
        <p:spPr>
          <a:xfrm>
            <a:off x="431371" y="5660190"/>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ASSIREVI, DOCUMENTO 160 DI GENNAIO 2011 </a:t>
            </a:r>
            <a:endParaRPr lang="it-IT" sz="2400" b="1" dirty="0">
              <a:solidFill>
                <a:schemeClr val="tx1"/>
              </a:solidFill>
            </a:endParaRPr>
          </a:p>
        </p:txBody>
      </p:sp>
    </p:spTree>
    <p:extLst>
      <p:ext uri="{BB962C8B-B14F-4D97-AF65-F5344CB8AC3E}">
        <p14:creationId xmlns:p14="http://schemas.microsoft.com/office/powerpoint/2010/main" val="32670826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 CONTROLLI PERIODICI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58014"/>
            <a:ext cx="11233248" cy="4247317"/>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dirty="0" smtClean="0">
                <a:latin typeface="+mn-lt"/>
              </a:rPr>
              <a:t>Le principali procedure consigliate nell’ambito delle verifiche periodiche sono le seguenti:</a:t>
            </a:r>
          </a:p>
          <a:p>
            <a:pPr marL="285750" indent="-285750" algn="just">
              <a:buFont typeface="Arial" panose="020B0604020202020204" pitchFamily="34" charset="0"/>
              <a:buChar char="•"/>
            </a:pPr>
            <a:r>
              <a:rPr lang="it-IT" b="1" dirty="0">
                <a:latin typeface="+mn-lt"/>
              </a:rPr>
              <a:t>o</a:t>
            </a:r>
            <a:r>
              <a:rPr lang="it-IT" b="1" dirty="0" smtClean="0">
                <a:latin typeface="+mn-lt"/>
              </a:rPr>
              <a:t>ttenimento di informazioni circa cambiamenti nel sistema di controllo interno</a:t>
            </a:r>
            <a:r>
              <a:rPr lang="it-IT" dirty="0" smtClean="0">
                <a:latin typeface="+mn-lt"/>
              </a:rPr>
              <a:t>, con particolare riferimento al sistema contabile-amministrativo e acquisizione di documenti e informazioni</a:t>
            </a:r>
          </a:p>
          <a:p>
            <a:pPr marL="285750" indent="-285750" algn="just">
              <a:buFont typeface="Arial" panose="020B0604020202020204" pitchFamily="34" charset="0"/>
              <a:buChar char="•"/>
            </a:pPr>
            <a:r>
              <a:rPr lang="it-IT" b="1" dirty="0" smtClean="0">
                <a:latin typeface="+mn-lt"/>
              </a:rPr>
              <a:t>esame dei libri contabili obbligatori e verifica del tempestivo aggiornamento</a:t>
            </a:r>
          </a:p>
          <a:p>
            <a:pPr marL="285750" indent="-285750" algn="just">
              <a:buFont typeface="Arial" panose="020B0604020202020204" pitchFamily="34" charset="0"/>
              <a:buChar char="•"/>
            </a:pPr>
            <a:r>
              <a:rPr lang="it-IT" b="1" dirty="0" smtClean="0">
                <a:latin typeface="+mn-lt"/>
              </a:rPr>
              <a:t>esame campionario dell’esistenza dei documenti formali relativi a tutti gli adempimenti (fiscali, contributivi) </a:t>
            </a:r>
            <a:r>
              <a:rPr lang="it-IT" dirty="0" smtClean="0">
                <a:latin typeface="+mn-lt"/>
              </a:rPr>
              <a:t>e dei pagamenti relativi</a:t>
            </a:r>
          </a:p>
          <a:p>
            <a:pPr marL="285750" indent="-285750" algn="just">
              <a:buFont typeface="Arial" panose="020B0604020202020204" pitchFamily="34" charset="0"/>
              <a:buChar char="•"/>
            </a:pPr>
            <a:r>
              <a:rPr lang="it-IT" b="1" dirty="0">
                <a:latin typeface="+mn-lt"/>
              </a:rPr>
              <a:t>s</a:t>
            </a:r>
            <a:r>
              <a:rPr lang="it-IT" b="1" dirty="0" smtClean="0">
                <a:latin typeface="+mn-lt"/>
              </a:rPr>
              <a:t>volgimento di sondaggi di conformità campionari al fine di accertare che le operazioni di gestione siano correttamente rilevate in contabilità</a:t>
            </a:r>
          </a:p>
          <a:p>
            <a:pPr marL="285750" indent="-285750" algn="just">
              <a:buFont typeface="Arial" panose="020B0604020202020204" pitchFamily="34" charset="0"/>
              <a:buChar char="•"/>
            </a:pPr>
            <a:r>
              <a:rPr lang="it-IT" b="1" dirty="0">
                <a:latin typeface="+mn-lt"/>
              </a:rPr>
              <a:t>s</a:t>
            </a:r>
            <a:r>
              <a:rPr lang="it-IT" b="1" dirty="0" smtClean="0">
                <a:latin typeface="+mn-lt"/>
              </a:rPr>
              <a:t>volgimento di sondaggi, a campione, per accertare che le operazioni riferibili agli adempimenti tributari e previdenziali siano rilevate in contabilità</a:t>
            </a:r>
          </a:p>
          <a:p>
            <a:pPr marL="285750" indent="-285750" algn="just">
              <a:buFont typeface="Arial" panose="020B0604020202020204" pitchFamily="34" charset="0"/>
              <a:buChar char="•"/>
            </a:pPr>
            <a:r>
              <a:rPr lang="it-IT" b="1" dirty="0">
                <a:latin typeface="+mn-lt"/>
              </a:rPr>
              <a:t>e</a:t>
            </a:r>
            <a:r>
              <a:rPr lang="it-IT" b="1" dirty="0" smtClean="0">
                <a:latin typeface="+mn-lt"/>
              </a:rPr>
              <a:t>same della sistemazione di fatti riscontrati nella verifica del periodo precedente</a:t>
            </a:r>
          </a:p>
          <a:p>
            <a:pPr marL="285750" indent="-285750" algn="just">
              <a:buFont typeface="Arial" panose="020B0604020202020204" pitchFamily="34" charset="0"/>
              <a:buChar char="•"/>
            </a:pPr>
            <a:r>
              <a:rPr lang="it-IT" b="1" dirty="0">
                <a:latin typeface="+mn-lt"/>
              </a:rPr>
              <a:t>a</a:t>
            </a:r>
            <a:r>
              <a:rPr lang="it-IT" b="1" dirty="0" smtClean="0">
                <a:latin typeface="+mn-lt"/>
              </a:rPr>
              <a:t>ccertamento dell’esistenza e della tempestività di preparazione delle riconciliazioni bancarie </a:t>
            </a:r>
            <a:r>
              <a:rPr lang="it-IT" dirty="0" smtClean="0">
                <a:latin typeface="+mn-lt"/>
              </a:rPr>
              <a:t>predisposte a data intermedia ed esame campionario delle poste in riconciliazione per taluni conti bancari</a:t>
            </a:r>
          </a:p>
          <a:p>
            <a:pPr marL="285750" indent="-285750" algn="just">
              <a:buFont typeface="Arial" panose="020B0604020202020204" pitchFamily="34" charset="0"/>
              <a:buChar char="•"/>
            </a:pPr>
            <a:r>
              <a:rPr lang="it-IT" b="1" dirty="0">
                <a:latin typeface="+mn-lt"/>
              </a:rPr>
              <a:t>e</a:t>
            </a:r>
            <a:r>
              <a:rPr lang="it-IT" b="1" dirty="0" smtClean="0">
                <a:latin typeface="+mn-lt"/>
              </a:rPr>
              <a:t>ffettuazione della verifica di cassa e/o titoli a data intermedia</a:t>
            </a:r>
          </a:p>
          <a:p>
            <a:pPr marL="285750" indent="-285750" algn="just">
              <a:buFont typeface="Arial" panose="020B0604020202020204" pitchFamily="34" charset="0"/>
              <a:buChar char="•"/>
            </a:pPr>
            <a:r>
              <a:rPr lang="it-IT" b="1" dirty="0">
                <a:latin typeface="+mn-lt"/>
              </a:rPr>
              <a:t>l</a:t>
            </a:r>
            <a:r>
              <a:rPr lang="it-IT" b="1" dirty="0" smtClean="0">
                <a:latin typeface="+mn-lt"/>
              </a:rPr>
              <a:t>ettura dei verbali delle Assemblee, del Consiglio di amministrazione, del Comitato esecutivo e quant’altro </a:t>
            </a:r>
            <a:r>
              <a:rPr lang="it-IT" dirty="0" smtClean="0">
                <a:latin typeface="+mn-lt"/>
              </a:rPr>
              <a:t>(./..)</a:t>
            </a:r>
          </a:p>
        </p:txBody>
      </p:sp>
      <p:sp>
        <p:nvSpPr>
          <p:cNvPr id="6" name="Rettangolo 5"/>
          <p:cNvSpPr/>
          <p:nvPr/>
        </p:nvSpPr>
        <p:spPr>
          <a:xfrm>
            <a:off x="451901" y="6083559"/>
            <a:ext cx="11212718" cy="5428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ASSIREVI, DOCUMENTO 160 DI GENNAIO 2011 </a:t>
            </a:r>
            <a:endParaRPr lang="it-IT" sz="2400" b="1" dirty="0">
              <a:solidFill>
                <a:schemeClr val="tx1"/>
              </a:solidFill>
            </a:endParaRPr>
          </a:p>
        </p:txBody>
      </p:sp>
    </p:spTree>
    <p:extLst>
      <p:ext uri="{BB962C8B-B14F-4D97-AF65-F5344CB8AC3E}">
        <p14:creationId xmlns:p14="http://schemas.microsoft.com/office/powerpoint/2010/main" val="101587959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112305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 CONTROLLI PERIODICI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41636" y="2173700"/>
            <a:ext cx="11233248" cy="3139321"/>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285750" indent="-285750" algn="just">
              <a:buFont typeface="Arial" panose="020B0604020202020204" pitchFamily="34" charset="0"/>
              <a:buChar char="•"/>
            </a:pPr>
            <a:r>
              <a:rPr lang="it-IT" b="1" dirty="0">
                <a:latin typeface="+mn-lt"/>
              </a:rPr>
              <a:t>a</a:t>
            </a:r>
            <a:r>
              <a:rPr lang="it-IT" b="1" dirty="0" smtClean="0">
                <a:latin typeface="+mn-lt"/>
              </a:rPr>
              <a:t>nalisi comparativa sulla base della situazione contabile a data intermedia al fine di individuare i principali scostamenti rispetto alla situazione contabile intermedia precedente e alla situazione periodica relativa al corrispondente periodo dell’esercizio precedente e all’eventuale budget</a:t>
            </a:r>
          </a:p>
          <a:p>
            <a:pPr marL="285750" indent="-285750" algn="just">
              <a:buFont typeface="Arial" panose="020B0604020202020204" pitchFamily="34" charset="0"/>
              <a:buChar char="•"/>
            </a:pPr>
            <a:r>
              <a:rPr lang="it-IT" dirty="0">
                <a:latin typeface="+mn-lt"/>
              </a:rPr>
              <a:t>c</a:t>
            </a:r>
            <a:r>
              <a:rPr lang="it-IT" dirty="0" smtClean="0">
                <a:latin typeface="+mn-lt"/>
              </a:rPr>
              <a:t>olloqui e interviste con la direzione dell’impresa, utilizzando gli scostamenti indicati al punto che precede, con </a:t>
            </a:r>
            <a:r>
              <a:rPr lang="it-IT" b="1" dirty="0" smtClean="0">
                <a:latin typeface="+mn-lt"/>
              </a:rPr>
              <a:t>l’obiettivo di ottenere tutte le opportune informazioni su eventuali operazioni ed eventi significativi che si sono verificati nel periodo</a:t>
            </a:r>
          </a:p>
          <a:p>
            <a:pPr marL="285750" indent="-285750" algn="just">
              <a:buFont typeface="Arial" panose="020B0604020202020204" pitchFamily="34" charset="0"/>
              <a:buChar char="•"/>
            </a:pPr>
            <a:r>
              <a:rPr lang="it-IT" b="1" dirty="0">
                <a:latin typeface="+mn-lt"/>
              </a:rPr>
              <a:t>o</a:t>
            </a:r>
            <a:r>
              <a:rPr lang="it-IT" b="1" dirty="0" smtClean="0">
                <a:latin typeface="+mn-lt"/>
              </a:rPr>
              <a:t>ttenimento di riscontri documentali per le operazioni, anche di natura straordinaria, particolarmente significative</a:t>
            </a:r>
          </a:p>
          <a:p>
            <a:pPr marL="285750" indent="-285750" algn="just">
              <a:buFont typeface="Arial" panose="020B0604020202020204" pitchFamily="34" charset="0"/>
              <a:buChar char="•"/>
            </a:pPr>
            <a:r>
              <a:rPr lang="it-IT" b="1" dirty="0">
                <a:latin typeface="+mn-lt"/>
              </a:rPr>
              <a:t>c</a:t>
            </a:r>
            <a:r>
              <a:rPr lang="it-IT" b="1" dirty="0" smtClean="0">
                <a:latin typeface="+mn-lt"/>
              </a:rPr>
              <a:t>olloqui con gli organi della società, in particolare con il Collegio Sindacale, se nominato</a:t>
            </a:r>
            <a:r>
              <a:rPr lang="it-IT" dirty="0" smtClean="0">
                <a:latin typeface="+mn-lt"/>
              </a:rPr>
              <a:t> e se non è lo stesso organo che esegue la revisione, al fine di ottenere le informazioni in merito alla propria attività di vigilanza svolta sull’adeguatezza del sistema di controllo interno ai fini del controllo gestionale-aziendale</a:t>
            </a:r>
          </a:p>
        </p:txBody>
      </p:sp>
      <p:sp>
        <p:nvSpPr>
          <p:cNvPr id="6" name="Rettangolo 5"/>
          <p:cNvSpPr/>
          <p:nvPr/>
        </p:nvSpPr>
        <p:spPr>
          <a:xfrm>
            <a:off x="441636" y="5704114"/>
            <a:ext cx="11212718" cy="8025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ASSIREVI, DOCUMENTO 160 DI GENNAIO 2011 </a:t>
            </a:r>
            <a:endParaRPr lang="it-IT" sz="2400" b="1" dirty="0">
              <a:solidFill>
                <a:schemeClr val="tx1"/>
              </a:solidFill>
            </a:endParaRPr>
          </a:p>
        </p:txBody>
      </p:sp>
    </p:spTree>
    <p:extLst>
      <p:ext uri="{BB962C8B-B14F-4D97-AF65-F5344CB8AC3E}">
        <p14:creationId xmlns:p14="http://schemas.microsoft.com/office/powerpoint/2010/main" val="139725451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RESPONSABILITA’ DEGLI AMMINISTRATORI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2043072"/>
            <a:ext cx="1123324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b="1" dirty="0" smtClean="0">
                <a:latin typeface="+mn-lt"/>
              </a:rPr>
              <a:t>La responsabilità della redazione dei bilanci e dell’informativa finanziaria nonché della correttezza delle informazioni in essi contenute e della correzione di tutti gli errori significativi riscontrati, dell’adeguatezza della struttura organizzativa, del sistema di controllo interno e del sistema di controllo amministrativo-contabile anche ai fini della regolare tenuta delle scritture contabili, della corretta rappresentazione dei fatti di gestione e dell’integrità del patrimonio sociale compete agli amministratori</a:t>
            </a:r>
            <a:r>
              <a:rPr lang="it-IT" sz="2400" dirty="0" smtClean="0">
                <a:latin typeface="+mn-lt"/>
              </a:rPr>
              <a:t>.</a:t>
            </a:r>
          </a:p>
          <a:p>
            <a:pPr algn="just"/>
            <a:r>
              <a:rPr lang="it-IT" sz="2400" dirty="0" smtClean="0">
                <a:latin typeface="+mn-lt"/>
              </a:rPr>
              <a:t>E’, altresì, responsabilità degli amministratori l’implementazione e il funzionamento di un adeguato sistema di controllo interno volto a prevenire e a individuare frodi (include le false dichiarazioni intenzionali) e/o errori.</a:t>
            </a:r>
          </a:p>
        </p:txBody>
      </p:sp>
      <p:sp>
        <p:nvSpPr>
          <p:cNvPr id="6" name="Rettangolo 5"/>
          <p:cNvSpPr/>
          <p:nvPr/>
        </p:nvSpPr>
        <p:spPr>
          <a:xfrm>
            <a:off x="431371" y="5660190"/>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ASSIREVI, DOCUMENTO 160 DI GENNAIO 2011 </a:t>
            </a:r>
            <a:endParaRPr lang="it-IT" sz="2400" b="1" dirty="0">
              <a:solidFill>
                <a:schemeClr val="tx1"/>
              </a:solidFill>
            </a:endParaRPr>
          </a:p>
        </p:txBody>
      </p:sp>
    </p:spTree>
    <p:extLst>
      <p:ext uri="{BB962C8B-B14F-4D97-AF65-F5344CB8AC3E}">
        <p14:creationId xmlns:p14="http://schemas.microsoft.com/office/powerpoint/2010/main" val="91987173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927111"/>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CONTENUTO DELLE VERIFICHE PERIODICHE</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1954830"/>
            <a:ext cx="11222983" cy="409342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2000" b="1" dirty="0" smtClean="0"/>
              <a:t>individuare i libri obbligatori </a:t>
            </a:r>
            <a:r>
              <a:rPr lang="it-IT" sz="2000" dirty="0" smtClean="0"/>
              <a:t>da tenere</a:t>
            </a:r>
          </a:p>
          <a:p>
            <a:pPr marL="342900" indent="-342900" algn="just">
              <a:buFont typeface="Arial" panose="020B0604020202020204" pitchFamily="34" charset="0"/>
              <a:buChar char="•"/>
            </a:pPr>
            <a:r>
              <a:rPr lang="it-IT" sz="2000" b="1" dirty="0" smtClean="0"/>
              <a:t>introdurre nuovi libri obbligatori richiesti dalla normativa vigente </a:t>
            </a:r>
            <a:r>
              <a:rPr lang="it-IT" sz="2000" dirty="0" smtClean="0"/>
              <a:t>(civilistica, fiscale, previdenziale e imposta da leggi speciali rilevanti ai fini della regolare tenuta</a:t>
            </a:r>
          </a:p>
          <a:p>
            <a:pPr marL="342900" indent="-342900" algn="just">
              <a:buFont typeface="Arial" panose="020B0604020202020204" pitchFamily="34" charset="0"/>
              <a:buChar char="•"/>
            </a:pPr>
            <a:r>
              <a:rPr lang="it-IT" sz="2000" b="1" dirty="0" smtClean="0"/>
              <a:t>assicurare la tempestiva e regolare vidimazione e bollatura dei libri e registri</a:t>
            </a:r>
          </a:p>
          <a:p>
            <a:pPr marL="342900" indent="-342900" algn="just">
              <a:buFont typeface="Arial" panose="020B0604020202020204" pitchFamily="34" charset="0"/>
              <a:buChar char="•"/>
            </a:pPr>
            <a:r>
              <a:rPr lang="it-IT" sz="2000" b="1" dirty="0" smtClean="0"/>
              <a:t>assicurare l’osservanza degli adempimenti fiscali e previdenziali</a:t>
            </a:r>
          </a:p>
          <a:p>
            <a:pPr marL="342900" indent="-342900" algn="just">
              <a:buFont typeface="Arial" panose="020B0604020202020204" pitchFamily="34" charset="0"/>
              <a:buChar char="•"/>
            </a:pPr>
            <a:r>
              <a:rPr lang="it-IT" sz="2000" b="1" dirty="0" smtClean="0"/>
              <a:t>verificare, su base campionaria, l’esistenza dei libri obbligatori</a:t>
            </a:r>
          </a:p>
          <a:p>
            <a:pPr marL="342900" indent="-342900" algn="just">
              <a:buFont typeface="Arial" panose="020B0604020202020204" pitchFamily="34" charset="0"/>
              <a:buChar char="•"/>
            </a:pPr>
            <a:r>
              <a:rPr lang="it-IT" sz="2000" b="1" dirty="0"/>
              <a:t>v</a:t>
            </a:r>
            <a:r>
              <a:rPr lang="it-IT" sz="2000" b="1" dirty="0" smtClean="0"/>
              <a:t>erificare, su base campionaria, la regolare tenuta e il tempestivo aggiornamento dei libri</a:t>
            </a:r>
          </a:p>
          <a:p>
            <a:pPr marL="342900" indent="-342900" algn="just">
              <a:buFont typeface="Arial" panose="020B0604020202020204" pitchFamily="34" charset="0"/>
              <a:buChar char="•"/>
            </a:pPr>
            <a:r>
              <a:rPr lang="it-IT" sz="2000" b="1" dirty="0"/>
              <a:t>v</a:t>
            </a:r>
            <a:r>
              <a:rPr lang="it-IT" sz="2000" b="1" dirty="0" smtClean="0"/>
              <a:t>erificare su base campionaria l’esecuzione degli adempimenti fiscali e previdenziali</a:t>
            </a:r>
          </a:p>
          <a:p>
            <a:pPr marL="342900" indent="-342900" algn="just">
              <a:buFont typeface="Arial" panose="020B0604020202020204" pitchFamily="34" charset="0"/>
              <a:buChar char="•"/>
            </a:pPr>
            <a:r>
              <a:rPr lang="it-IT" sz="2000" b="1" dirty="0" smtClean="0"/>
              <a:t>verificare la sistemazione, da parte della direzione, di carenze nelle procedure adottate per la regolare tenuta della contabilità</a:t>
            </a:r>
          </a:p>
          <a:p>
            <a:pPr marL="342900" indent="-342900" algn="just">
              <a:buFont typeface="Arial" panose="020B0604020202020204" pitchFamily="34" charset="0"/>
              <a:buChar char="•"/>
            </a:pPr>
            <a:r>
              <a:rPr lang="it-IT" sz="2000" b="1" dirty="0" smtClean="0"/>
              <a:t>verificare la sistemazione, da parte della direzione, di errori nelle scritture contabili se riscontrate in esito alle verifiche periodiche</a:t>
            </a:r>
            <a:endParaRPr lang="it-IT" sz="2000" b="1" dirty="0"/>
          </a:p>
        </p:txBody>
      </p:sp>
    </p:spTree>
    <p:extLst>
      <p:ext uri="{BB962C8B-B14F-4D97-AF65-F5344CB8AC3E}">
        <p14:creationId xmlns:p14="http://schemas.microsoft.com/office/powerpoint/2010/main" val="325324002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1371" y="1871403"/>
            <a:ext cx="11233247" cy="3785652"/>
          </a:xfrm>
          <a:prstGeom prst="rect">
            <a:avLst/>
          </a:prstGeom>
        </p:spPr>
        <p:txBody>
          <a:bodyPr wrap="square">
            <a:spAutoFit/>
          </a:bodyPr>
          <a:lstStyle/>
          <a:p>
            <a:pPr algn="just" fontAlgn="base">
              <a:spcBef>
                <a:spcPct val="0"/>
              </a:spcBef>
              <a:spcAft>
                <a:spcPct val="0"/>
              </a:spcAft>
            </a:pPr>
            <a:r>
              <a:rPr lang="it-IT" sz="2000" b="1" dirty="0"/>
              <a:t>Il revisore legale o la </a:t>
            </a:r>
            <a:r>
              <a:rPr lang="it-IT" sz="2000" b="1" dirty="0" smtClean="0"/>
              <a:t>società </a:t>
            </a:r>
            <a:r>
              <a:rPr lang="it-IT" sz="2000" b="1" dirty="0"/>
              <a:t>di revisione legale deve creare un fascicolo di revisione per ogni revisione legale</a:t>
            </a:r>
            <a:r>
              <a:rPr lang="it-IT" sz="2000" dirty="0"/>
              <a:t>, contenente i dati e i documenti di cui all'articolo 10-bis e, ove applicabile, i dati e i documenti di cui agli articoli da 6 a 8 del Regolamento europeo. </a:t>
            </a:r>
            <a:endParaRPr lang="it-IT" sz="2000" dirty="0" smtClean="0"/>
          </a:p>
          <a:p>
            <a:pPr algn="just" fontAlgn="base">
              <a:spcBef>
                <a:spcPct val="0"/>
              </a:spcBef>
              <a:spcAft>
                <a:spcPct val="0"/>
              </a:spcAft>
            </a:pPr>
            <a:r>
              <a:rPr lang="it-IT" sz="2000" b="1" dirty="0" smtClean="0"/>
              <a:t>Il </a:t>
            </a:r>
            <a:r>
              <a:rPr lang="it-IT" sz="2000" b="1" dirty="0"/>
              <a:t>fascicolo di revisione deve </a:t>
            </a:r>
            <a:r>
              <a:rPr lang="it-IT" sz="2000" b="1" dirty="0" smtClean="0"/>
              <a:t>altresì </a:t>
            </a:r>
            <a:r>
              <a:rPr lang="it-IT" sz="2000" b="1" dirty="0"/>
              <a:t>contenere tutti i dati e i documenti rilevanti a sostegno della relazione </a:t>
            </a:r>
            <a:r>
              <a:rPr lang="it-IT" sz="2000" dirty="0"/>
              <a:t>di cui all'articolo 14 e, ove applicabile, delle relazioni di cui agli articoli 10 e 11 del Regolamento europeo, </a:t>
            </a:r>
            <a:r>
              <a:rPr lang="it-IT" sz="2000" b="1" dirty="0" smtClean="0"/>
              <a:t>nonché </a:t>
            </a:r>
            <a:r>
              <a:rPr lang="it-IT" sz="2000" b="1" dirty="0"/>
              <a:t>i dati e i documenti necessari per monitorare il rispetto delle disposizioni del presente decreto e delle ulteriori disposizioni applicabili</a:t>
            </a:r>
            <a:r>
              <a:rPr lang="it-IT" sz="2000" dirty="0"/>
              <a:t>. </a:t>
            </a:r>
            <a:endParaRPr lang="it-IT" sz="2000" dirty="0" smtClean="0"/>
          </a:p>
          <a:p>
            <a:pPr algn="just" fontAlgn="base">
              <a:spcBef>
                <a:spcPct val="0"/>
              </a:spcBef>
              <a:spcAft>
                <a:spcPct val="0"/>
              </a:spcAft>
            </a:pPr>
            <a:r>
              <a:rPr lang="it-IT" sz="2000" b="1" dirty="0" smtClean="0"/>
              <a:t>Il </a:t>
            </a:r>
            <a:r>
              <a:rPr lang="it-IT" sz="2000" b="1" dirty="0"/>
              <a:t>fascicolo di revisione </a:t>
            </a:r>
            <a:r>
              <a:rPr lang="it-IT" sz="2000" b="1" dirty="0" smtClean="0"/>
              <a:t>è </a:t>
            </a:r>
            <a:r>
              <a:rPr lang="it-IT" sz="2000" b="1" dirty="0"/>
              <a:t>chiuso entro sessanta giorni dalla data in cui viene sottoscritta la predetta relazione di revisione</a:t>
            </a:r>
            <a:r>
              <a:rPr lang="it-IT" sz="2000" dirty="0"/>
              <a:t>. </a:t>
            </a:r>
            <a:endParaRPr lang="it-IT" sz="2000" dirty="0" smtClean="0"/>
          </a:p>
          <a:p>
            <a:pPr algn="just" fontAlgn="base">
              <a:spcBef>
                <a:spcPct val="0"/>
              </a:spcBef>
              <a:spcAft>
                <a:spcPct val="0"/>
              </a:spcAft>
            </a:pPr>
            <a:r>
              <a:rPr lang="it-IT" sz="2000" b="1" dirty="0" smtClean="0"/>
              <a:t>I </a:t>
            </a:r>
            <a:r>
              <a:rPr lang="it-IT" sz="2000" b="1" dirty="0"/>
              <a:t>documenti e le informazioni di cui al presente comma </a:t>
            </a:r>
            <a:r>
              <a:rPr lang="it-IT" sz="2000" b="1" dirty="0" smtClean="0"/>
              <a:t>nonché, </a:t>
            </a:r>
            <a:r>
              <a:rPr lang="it-IT" sz="2000" b="1" dirty="0"/>
              <a:t>ove applicabile, quelli di cui all'articolo 15 del Regolamento europeo sono conservati per 10 anni dalla data della relazione di revisione alla quale si riferiscono</a:t>
            </a:r>
            <a:r>
              <a:rPr lang="it-IT" sz="2000" dirty="0"/>
              <a:t>.</a:t>
            </a:r>
          </a:p>
        </p:txBody>
      </p:sp>
      <p:sp>
        <p:nvSpPr>
          <p:cNvPr id="4" name="Rettangolo 3"/>
          <p:cNvSpPr/>
          <p:nvPr/>
        </p:nvSpPr>
        <p:spPr>
          <a:xfrm>
            <a:off x="421106" y="5820341"/>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comma 7, articolo 10-quater, d.lgs. 39/2010 </a:t>
            </a:r>
            <a:endParaRPr lang="it-IT" sz="2400" b="1" dirty="0">
              <a:solidFill>
                <a:schemeClr val="tx1"/>
              </a:solidFill>
            </a:endParaRPr>
          </a:p>
        </p:txBody>
      </p:sp>
      <p:sp>
        <p:nvSpPr>
          <p:cNvPr id="5" name="Rettangolo 4"/>
          <p:cNvSpPr/>
          <p:nvPr/>
        </p:nvSpPr>
        <p:spPr>
          <a:xfrm>
            <a:off x="421106" y="97065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FASCICOLO DELLA REVISIONE</a:t>
            </a:r>
            <a:endParaRPr lang="it-IT" sz="2800" b="1" dirty="0">
              <a:solidFill>
                <a:schemeClr val="tx1"/>
              </a:solidFill>
            </a:endParaRPr>
          </a:p>
        </p:txBody>
      </p:sp>
    </p:spTree>
    <p:extLst>
      <p:ext uri="{BB962C8B-B14F-4D97-AF65-F5344CB8AC3E}">
        <p14:creationId xmlns:p14="http://schemas.microsoft.com/office/powerpoint/2010/main" val="10222140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SCHEDA DI LAVORO</a:t>
            </a:r>
            <a:endParaRPr lang="it-IT" sz="2800" b="1" dirty="0">
              <a:solidFill>
                <a:schemeClr val="tx1"/>
              </a:solidFill>
            </a:endParaRPr>
          </a:p>
        </p:txBody>
      </p:sp>
      <p:graphicFrame>
        <p:nvGraphicFramePr>
          <p:cNvPr id="8" name="Tabella 7"/>
          <p:cNvGraphicFramePr>
            <a:graphicFrameLocks noGrp="1"/>
          </p:cNvGraphicFramePr>
          <p:nvPr>
            <p:extLst>
              <p:ext uri="{D42A27DB-BD31-4B8C-83A1-F6EECF244321}">
                <p14:modId xmlns:p14="http://schemas.microsoft.com/office/powerpoint/2010/main" val="2842637596"/>
              </p:ext>
            </p:extLst>
          </p:nvPr>
        </p:nvGraphicFramePr>
        <p:xfrm>
          <a:off x="431371" y="1864937"/>
          <a:ext cx="11233248" cy="4841261"/>
        </p:xfrm>
        <a:graphic>
          <a:graphicData uri="http://schemas.openxmlformats.org/drawingml/2006/table">
            <a:tbl>
              <a:tblPr/>
              <a:tblGrid>
                <a:gridCol w="4877120"/>
                <a:gridCol w="1370787"/>
                <a:gridCol w="1356358"/>
                <a:gridCol w="1226495"/>
                <a:gridCol w="1201244"/>
                <a:gridCol w="1201244"/>
              </a:tblGrid>
              <a:tr h="160696">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r"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r>
                        <a:rPr lang="it-IT" sz="1050" b="0" i="0" u="none" strike="noStrike" dirty="0">
                          <a:solidFill>
                            <a:srgbClr val="000000"/>
                          </a:solidFill>
                          <a:effectLst/>
                          <a:latin typeface="Calabri"/>
                        </a:rPr>
                        <a:t>Cliente</a:t>
                      </a:r>
                    </a:p>
                  </a:txBody>
                  <a:tcPr marL="9453" marR="9453" marT="945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r>
                        <a:rPr lang="it-IT" sz="1050" b="0" i="0" u="none" strike="noStrike" dirty="0">
                          <a:solidFill>
                            <a:srgbClr val="000000"/>
                          </a:solidFill>
                          <a:effectLst/>
                          <a:latin typeface="Calabri"/>
                        </a:rPr>
                        <a:t>Data bilancio</a:t>
                      </a:r>
                    </a:p>
                  </a:txBody>
                  <a:tcPr marL="9453" marR="9453" marT="9453" marB="0" anchor="b">
                    <a:lnL>
                      <a:noFill/>
                    </a:lnL>
                    <a:lnR>
                      <a:noFill/>
                    </a:lnR>
                    <a:lnT>
                      <a:noFill/>
                    </a:lnT>
                    <a:lnB>
                      <a:noFill/>
                    </a:lnB>
                  </a:tcPr>
                </a:tc>
                <a:tc>
                  <a:txBody>
                    <a:bodyPr/>
                    <a:lstStyle/>
                    <a:p>
                      <a:pPr algn="l" fontAlgn="b"/>
                      <a:r>
                        <a:rPr lang="it-IT" sz="1050" b="0" i="0" u="none" strike="noStrike" dirty="0">
                          <a:effectLst/>
                          <a:latin typeface="Calabri"/>
                        </a:rPr>
                        <a:t>31/12/2015</a:t>
                      </a:r>
                    </a:p>
                  </a:txBody>
                  <a:tcPr marL="9453" marR="9453" marT="9453"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Arial"/>
                      </a:endParaRPr>
                    </a:p>
                  </a:txBody>
                  <a:tcPr marL="9453" marR="9453" marT="9453" marB="0" anchor="b">
                    <a:lnL>
                      <a:noFill/>
                    </a:lnL>
                    <a:lnR>
                      <a:noFill/>
                    </a:lnR>
                    <a:lnT>
                      <a:noFill/>
                    </a:lnT>
                    <a:lnB>
                      <a:noFill/>
                    </a:lnB>
                  </a:tcPr>
                </a:tc>
                <a:tc>
                  <a:txBody>
                    <a:bodyPr/>
                    <a:lstStyle/>
                    <a:p>
                      <a:pPr algn="l" fontAlgn="b"/>
                      <a:r>
                        <a:rPr lang="it-IT" sz="1050" b="0" i="0" u="none" strike="noStrike" dirty="0">
                          <a:solidFill>
                            <a:srgbClr val="000000"/>
                          </a:solidFill>
                          <a:effectLst/>
                          <a:latin typeface="Calabri"/>
                        </a:rPr>
                        <a:t>Foglio di lavoro</a:t>
                      </a:r>
                    </a:p>
                  </a:txBody>
                  <a:tcPr marL="9453" marR="9453" marT="9453" marB="0" anchor="b">
                    <a:lnL>
                      <a:noFill/>
                    </a:lnL>
                    <a:lnR>
                      <a:noFill/>
                    </a:lnR>
                    <a:lnT>
                      <a:noFill/>
                    </a:lnT>
                    <a:lnB>
                      <a:noFill/>
                    </a:lnB>
                  </a:tcPr>
                </a:tc>
                <a:tc>
                  <a:txBody>
                    <a:bodyPr/>
                    <a:lstStyle/>
                    <a:p>
                      <a:pPr algn="l" fontAlgn="b"/>
                      <a:r>
                        <a:rPr lang="it-IT" sz="1050" b="0" i="0" u="none" strike="noStrike" dirty="0">
                          <a:effectLst/>
                          <a:latin typeface="Calabri"/>
                        </a:rPr>
                        <a:t>VP-2</a:t>
                      </a: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solidFill>
                          <a:srgbClr val="000000"/>
                        </a:solidFill>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r>
                        <a:rPr lang="it-IT" sz="1050" b="0" i="0" u="none" strike="noStrike" dirty="0">
                          <a:solidFill>
                            <a:srgbClr val="000000"/>
                          </a:solidFill>
                          <a:effectLst/>
                          <a:latin typeface="Calabri"/>
                        </a:rPr>
                        <a:t>Compilato da</a:t>
                      </a:r>
                    </a:p>
                  </a:txBody>
                  <a:tcPr marL="9453" marR="9453" marT="945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it-IT" sz="1050" b="0" i="0" u="none" strike="noStrike" dirty="0">
                          <a:solidFill>
                            <a:srgbClr val="000000"/>
                          </a:solidFill>
                          <a:effectLst/>
                          <a:latin typeface="Calabri"/>
                        </a:rPr>
                        <a:t>In data</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1050" b="0" i="0" u="none" strike="noStrike" dirty="0">
                        <a:effectLst/>
                        <a:latin typeface="Calabri"/>
                      </a:endParaRPr>
                    </a:p>
                  </a:txBody>
                  <a:tcPr marL="9453" marR="9453" marT="945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r>
                        <a:rPr lang="it-IT" sz="1050" b="0" i="0" u="none" strike="noStrike" dirty="0">
                          <a:solidFill>
                            <a:srgbClr val="000000"/>
                          </a:solidFill>
                          <a:effectLst/>
                          <a:latin typeface="Calabri"/>
                        </a:rPr>
                        <a:t>Rivisto da</a:t>
                      </a:r>
                    </a:p>
                  </a:txBody>
                  <a:tcPr marL="9453" marR="9453" marT="945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it-IT" sz="1050" b="0" i="0" u="none" strike="noStrike" dirty="0">
                          <a:solidFill>
                            <a:srgbClr val="000000"/>
                          </a:solidFill>
                          <a:effectLst/>
                          <a:latin typeface="Calabri"/>
                        </a:rPr>
                        <a:t>In data</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1050" b="0" i="0" u="none" strike="noStrike" dirty="0">
                        <a:effectLst/>
                        <a:latin typeface="Calabri"/>
                      </a:endParaRPr>
                    </a:p>
                  </a:txBody>
                  <a:tcPr marL="9453" marR="9453" marT="945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1050" b="0" i="0" u="none" strike="noStrike" dirty="0">
                        <a:solidFill>
                          <a:srgbClr val="000000"/>
                        </a:solidFill>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160696">
                <a:tc>
                  <a:txBody>
                    <a:bodyPr/>
                    <a:lstStyle/>
                    <a:p>
                      <a:pPr algn="l" fontAlgn="b"/>
                      <a:r>
                        <a:rPr lang="it-IT" sz="1050" b="0" i="0" u="none" strike="noStrike" dirty="0">
                          <a:effectLst/>
                          <a:latin typeface="Calabri"/>
                        </a:rPr>
                        <a:t>Trimestre o periodo di riferimento</a:t>
                      </a:r>
                    </a:p>
                  </a:txBody>
                  <a:tcPr marL="9453" marR="9453" marT="945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it-IT" sz="1050" b="0" i="0" u="none" strike="noStrike" dirty="0">
                        <a:effectLst/>
                        <a:latin typeface="Calabri"/>
                      </a:endParaRPr>
                    </a:p>
                  </a:txBody>
                  <a:tcPr marL="9453" marR="9453" marT="9453"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solidFill>
                          <a:srgbClr val="000000"/>
                        </a:solidFill>
                        <a:effectLst/>
                        <a:latin typeface="Calabri"/>
                      </a:endParaRPr>
                    </a:p>
                  </a:txBody>
                  <a:tcPr marL="9453" marR="9453" marT="9453" marB="0" anchor="b">
                    <a:lnL>
                      <a:noFill/>
                    </a:lnL>
                    <a:lnR>
                      <a:noFill/>
                    </a:lnR>
                    <a:lnT>
                      <a:noFill/>
                    </a:lnT>
                    <a:lnB>
                      <a:noFill/>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a:noFill/>
                    </a:lnB>
                  </a:tcPr>
                </a:tc>
              </a:tr>
              <a:tr h="302487">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12700" cap="flat" cmpd="sng" algn="ctr">
                      <a:solidFill>
                        <a:srgbClr val="000000"/>
                      </a:solidFill>
                      <a:prstDash val="solid"/>
                      <a:round/>
                      <a:headEnd type="none" w="med" len="med"/>
                      <a:tailEnd type="none" w="med" len="med"/>
                    </a:lnB>
                  </a:tcPr>
                </a:tc>
              </a:tr>
              <a:tr h="179602">
                <a:tc gridSpan="6">
                  <a:txBody>
                    <a:bodyPr/>
                    <a:lstStyle/>
                    <a:p>
                      <a:pPr algn="ctr" fontAlgn="b"/>
                      <a:r>
                        <a:rPr lang="it-IT" sz="1050" b="1" i="0" u="none" strike="noStrike" dirty="0">
                          <a:solidFill>
                            <a:srgbClr val="FFFFFF"/>
                          </a:solidFill>
                          <a:effectLst/>
                          <a:latin typeface="Calabri"/>
                        </a:rPr>
                        <a:t>Verifica periodica della regolare tenuta della contabilità sociale</a:t>
                      </a:r>
                    </a:p>
                  </a:txBody>
                  <a:tcPr marL="9453" marR="9453" marT="9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281691">
                <a:tc>
                  <a:txBody>
                    <a:bodyPr/>
                    <a:lstStyle/>
                    <a:p>
                      <a:pPr algn="l"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602">
                <a:tc gridSpan="6">
                  <a:txBody>
                    <a:bodyPr/>
                    <a:lstStyle/>
                    <a:p>
                      <a:pPr algn="ctr" fontAlgn="b"/>
                      <a:r>
                        <a:rPr lang="it-IT" sz="1050" b="1" i="0" u="none" strike="noStrike" dirty="0">
                          <a:solidFill>
                            <a:srgbClr val="FFFFFF"/>
                          </a:solidFill>
                          <a:effectLst/>
                          <a:latin typeface="Calabri"/>
                        </a:rPr>
                        <a:t>Pianificazione dei controlli nelle verifiche periodiche esercizio chiuso il 31/12/2015</a:t>
                      </a:r>
                    </a:p>
                  </a:txBody>
                  <a:tcPr marL="9453" marR="9453" marT="9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60696">
                <a:tc gridSpan="5">
                  <a:txBody>
                    <a:bodyPr/>
                    <a:lstStyle/>
                    <a:p>
                      <a:pPr algn="ctr" fontAlgn="b"/>
                      <a:endParaRPr lang="it-IT" sz="1050" b="1"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endParaRPr lang="it-IT" sz="1050" b="0" i="0" u="none" strike="noStrike" dirty="0">
                        <a:effectLst/>
                        <a:latin typeface="Calabri"/>
                      </a:endParaRPr>
                    </a:p>
                  </a:txBody>
                  <a:tcPr marL="9453" marR="9453" marT="9453" marB="0" anchor="b">
                    <a:lnL>
                      <a:noFill/>
                    </a:lnL>
                    <a:lnR>
                      <a:noFill/>
                    </a:lnR>
                    <a:lnT w="12700" cap="flat" cmpd="sng" algn="ctr">
                      <a:solidFill>
                        <a:srgbClr val="000000"/>
                      </a:solidFill>
                      <a:prstDash val="solid"/>
                      <a:round/>
                      <a:headEnd type="none" w="med" len="med"/>
                      <a:tailEnd type="none" w="med" len="med"/>
                    </a:lnT>
                    <a:lnB>
                      <a:noFill/>
                    </a:lnB>
                  </a:tcPr>
                </a:tc>
              </a:tr>
              <a:tr h="160696">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1050" b="0" i="0" u="none" strike="noStrike" dirty="0">
                        <a:effectLst/>
                        <a:latin typeface="Calabri"/>
                      </a:endParaRPr>
                    </a:p>
                  </a:txBody>
                  <a:tcPr marL="9453" marR="9453" marT="9453" marB="0" anchor="b">
                    <a:lnL>
                      <a:noFill/>
                    </a:lnL>
                    <a:lnR>
                      <a:noFill/>
                    </a:lnR>
                    <a:lnT>
                      <a:noFill/>
                    </a:lnT>
                    <a:lnB w="6350" cap="flat" cmpd="sng" algn="ctr">
                      <a:solidFill>
                        <a:srgbClr val="000000"/>
                      </a:solidFill>
                      <a:prstDash val="solid"/>
                      <a:round/>
                      <a:headEnd type="none" w="med" len="med"/>
                      <a:tailEnd type="none" w="med" len="med"/>
                    </a:lnB>
                  </a:tcPr>
                </a:tc>
              </a:tr>
              <a:tr h="151244">
                <a:tc>
                  <a:txBody>
                    <a:bodyPr/>
                    <a:lstStyle/>
                    <a:p>
                      <a:pPr algn="l" fontAlgn="b"/>
                      <a:r>
                        <a:rPr lang="it-IT" sz="1050" b="1" i="0" u="none" strike="noStrike" dirty="0">
                          <a:effectLst/>
                          <a:latin typeface="Calabri"/>
                        </a:rPr>
                        <a:t>Descrizione</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050" b="0" i="0" u="none" strike="noStrike" dirty="0">
                          <a:effectLst/>
                          <a:latin typeface="Calabri"/>
                        </a:rPr>
                        <a:t>Data Verifica  1</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050" b="0" i="0" u="none" strike="noStrike" dirty="0">
                          <a:effectLst/>
                          <a:latin typeface="Calabri"/>
                        </a:rPr>
                        <a:t>Data verifica 2</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050" b="0" i="0" u="none" strike="noStrike" dirty="0">
                          <a:effectLst/>
                          <a:latin typeface="Calabri"/>
                        </a:rPr>
                        <a:t>Data verifica 3</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050" b="0" i="0" u="none" strike="noStrike" dirty="0">
                          <a:effectLst/>
                          <a:latin typeface="Calabri"/>
                        </a:rPr>
                        <a:t>Data Verifica 4</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050" b="0" i="0" u="none" strike="noStrike" dirty="0">
                          <a:effectLst/>
                          <a:latin typeface="Calabri"/>
                        </a:rPr>
                        <a:t>Data Verifica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44">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51244">
                <a:tc>
                  <a:txBody>
                    <a:bodyPr/>
                    <a:lstStyle/>
                    <a:p>
                      <a:pPr algn="l" fontAlgn="b"/>
                      <a:r>
                        <a:rPr lang="it-IT" sz="1050" b="1" i="0" u="none" strike="noStrike" dirty="0">
                          <a:effectLst/>
                          <a:latin typeface="Calabri"/>
                        </a:rPr>
                        <a:t>Controlli sui libri civili e fiscali _ Generale</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soci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assemblea dei soci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del C.d.A.</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del Collegio Sindacale</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delle obbligazioni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assemblee degli obbligazionisti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Registro dei beni ammortizzabili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Libro Inventari</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1244">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it-IT" sz="1050" b="1" i="0" u="none" strike="noStrike" dirty="0">
                          <a:solidFill>
                            <a:srgbClr val="DD0806"/>
                          </a:solidFill>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it-IT" sz="1050" b="0" i="0" u="none" strike="noStrike" dirty="0">
                          <a:effectLst/>
                          <a:latin typeface="Calabri"/>
                        </a:rPr>
                        <a:t> </a:t>
                      </a:r>
                    </a:p>
                  </a:txBody>
                  <a:tcPr marL="9453" marR="9453" marT="94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bl>
          </a:graphicData>
        </a:graphic>
      </p:graphicFrame>
    </p:spTree>
    <p:extLst>
      <p:ext uri="{BB962C8B-B14F-4D97-AF65-F5344CB8AC3E}">
        <p14:creationId xmlns:p14="http://schemas.microsoft.com/office/powerpoint/2010/main" val="161069160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DOCUMENTI DELLE VERIFICHE PERIODICHE</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979577"/>
            <a:ext cx="1123324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42900" indent="-342900" algn="just">
              <a:buFont typeface="Arial" panose="020B0604020202020204" pitchFamily="34" charset="0"/>
              <a:buChar char="•"/>
            </a:pPr>
            <a:r>
              <a:rPr lang="it-IT" sz="2400" b="1" dirty="0"/>
              <a:t>p</a:t>
            </a:r>
            <a:r>
              <a:rPr lang="it-IT" sz="2400" b="1" dirty="0" smtClean="0"/>
              <a:t>rogrammi di lavoro</a:t>
            </a:r>
          </a:p>
          <a:p>
            <a:pPr marL="342900" indent="-342900" algn="just">
              <a:buFont typeface="Arial" panose="020B0604020202020204" pitchFamily="34" charset="0"/>
              <a:buChar char="•"/>
            </a:pPr>
            <a:r>
              <a:rPr lang="it-IT" sz="2400" b="1" dirty="0"/>
              <a:t>n</a:t>
            </a:r>
            <a:r>
              <a:rPr lang="it-IT" sz="2400" b="1" dirty="0" smtClean="0"/>
              <a:t>ote di commento sulle questioni emerse</a:t>
            </a:r>
          </a:p>
          <a:p>
            <a:pPr marL="342900" indent="-342900" algn="just">
              <a:buFont typeface="Arial" panose="020B0604020202020204" pitchFamily="34" charset="0"/>
              <a:buChar char="•"/>
            </a:pPr>
            <a:r>
              <a:rPr lang="it-IT" sz="2400" b="1" dirty="0"/>
              <a:t>r</a:t>
            </a:r>
            <a:r>
              <a:rPr lang="it-IT" sz="2400" b="1" dirty="0" smtClean="0"/>
              <a:t>iepiloghi degli aspetti significativi</a:t>
            </a:r>
          </a:p>
          <a:p>
            <a:pPr marL="342900" indent="-342900" algn="just">
              <a:buFont typeface="Arial" panose="020B0604020202020204" pitchFamily="34" charset="0"/>
              <a:buChar char="•"/>
            </a:pPr>
            <a:r>
              <a:rPr lang="it-IT" sz="2400" b="1" dirty="0"/>
              <a:t>c</a:t>
            </a:r>
            <a:r>
              <a:rPr lang="it-IT" sz="2400" b="1" dirty="0" smtClean="0"/>
              <a:t>heck-list</a:t>
            </a:r>
          </a:p>
          <a:p>
            <a:pPr marL="342900" indent="-342900" algn="just">
              <a:buFont typeface="Arial" panose="020B0604020202020204" pitchFamily="34" charset="0"/>
              <a:buChar char="•"/>
            </a:pPr>
            <a:r>
              <a:rPr lang="it-IT" sz="2400" dirty="0" smtClean="0"/>
              <a:t>eventuale redazione di un </a:t>
            </a:r>
            <a:r>
              <a:rPr lang="it-IT" sz="2400" b="1" dirty="0" smtClean="0"/>
              <a:t>«memorandum» </a:t>
            </a:r>
            <a:r>
              <a:rPr lang="it-IT" sz="2400" dirty="0" smtClean="0"/>
              <a:t>contenente la descrizione dei risultati della verifica periodica, della sistemazione delle carenze procedurali nella tenuta della contabilità e delle non conformità nell’esecuzione degli adempimenti richiesti dalla normativa vigente, nonché delle considerazioni e valutazioni eseguite sugli elementi informativi acquisiti</a:t>
            </a:r>
            <a:endParaRPr lang="it-IT" sz="2400" dirty="0"/>
          </a:p>
        </p:txBody>
      </p:sp>
      <p:sp>
        <p:nvSpPr>
          <p:cNvPr id="4" name="Rettangolo 3"/>
          <p:cNvSpPr/>
          <p:nvPr/>
        </p:nvSpPr>
        <p:spPr>
          <a:xfrm>
            <a:off x="431371" y="5776115"/>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22925809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DOCUMENTI DELLE VERIFICHE PERIODICHE</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81606"/>
            <a:ext cx="11233248" cy="378565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a:t>Il revisore deve documentare</a:t>
            </a:r>
            <a:r>
              <a:rPr lang="it-IT" sz="2400" dirty="0" smtClean="0"/>
              <a:t>:</a:t>
            </a:r>
          </a:p>
          <a:p>
            <a:pPr marL="342900" indent="-342900" algn="just">
              <a:buFont typeface="Arial" panose="020B0604020202020204" pitchFamily="34" charset="0"/>
              <a:buChar char="•"/>
            </a:pPr>
            <a:r>
              <a:rPr lang="it-IT" sz="2400" b="1" dirty="0" smtClean="0"/>
              <a:t>la </a:t>
            </a:r>
            <a:r>
              <a:rPr lang="it-IT" sz="2400" b="1" dirty="0"/>
              <a:t>frequenza pianificata delle visite </a:t>
            </a:r>
            <a:r>
              <a:rPr lang="it-IT" sz="2400" b="1" dirty="0" smtClean="0"/>
              <a:t>periodiche</a:t>
            </a:r>
          </a:p>
          <a:p>
            <a:pPr marL="342900" indent="-342900" algn="just">
              <a:buFont typeface="Arial" panose="020B0604020202020204" pitchFamily="34" charset="0"/>
              <a:buChar char="•"/>
            </a:pPr>
            <a:r>
              <a:rPr lang="it-IT" sz="2400" b="1" dirty="0" smtClean="0"/>
              <a:t>le </a:t>
            </a:r>
            <a:r>
              <a:rPr lang="it-IT" sz="2400" b="1" dirty="0"/>
              <a:t>procedure svolte in ciascuna verifica </a:t>
            </a:r>
            <a:r>
              <a:rPr lang="it-IT" sz="2400" b="1" dirty="0" smtClean="0"/>
              <a:t>periodica</a:t>
            </a:r>
          </a:p>
          <a:p>
            <a:pPr marL="342900" indent="-342900" algn="just">
              <a:buFont typeface="Arial" panose="020B0604020202020204" pitchFamily="34" charset="0"/>
              <a:buChar char="•"/>
            </a:pPr>
            <a:r>
              <a:rPr lang="it-IT" sz="2400" b="1" dirty="0" smtClean="0"/>
              <a:t>i </a:t>
            </a:r>
            <a:r>
              <a:rPr lang="it-IT" sz="2400" b="1" dirty="0"/>
              <a:t>risultati delle verifiche periodiche</a:t>
            </a:r>
            <a:r>
              <a:rPr lang="it-IT" sz="2400" dirty="0"/>
              <a:t>, nonché le considerazioni e le valutazioni effettuate sugli elementi informativi acquisiti, con riferimento ai possibili effetti sull’attività di revisione, nonché ai fini delle comunicazioni ai responsabili delle attività di governance</a:t>
            </a:r>
            <a:r>
              <a:rPr lang="it-IT" sz="2400" dirty="0" smtClean="0"/>
              <a:t>.</a:t>
            </a:r>
          </a:p>
          <a:p>
            <a:pPr algn="just"/>
            <a:r>
              <a:rPr lang="it-IT" sz="2400" b="1" dirty="0" smtClean="0"/>
              <a:t>La </a:t>
            </a:r>
            <a:r>
              <a:rPr lang="it-IT" sz="2400" b="1" dirty="0"/>
              <a:t>documentazione inerente le verifiche periodiche deve essere distintamente individuabile rispetto a quella relativa all’attività di revisione del bilancio</a:t>
            </a:r>
            <a:r>
              <a:rPr lang="it-IT" sz="2400" dirty="0"/>
              <a:t>.</a:t>
            </a:r>
          </a:p>
        </p:txBody>
      </p:sp>
      <p:sp>
        <p:nvSpPr>
          <p:cNvPr id="4" name="Rettangolo 3"/>
          <p:cNvSpPr/>
          <p:nvPr/>
        </p:nvSpPr>
        <p:spPr>
          <a:xfrm>
            <a:off x="431371" y="5765229"/>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Principio di Revisione SA ITALIA 250B </a:t>
            </a:r>
            <a:endParaRPr lang="it-IT" sz="2400" b="1" dirty="0">
              <a:solidFill>
                <a:schemeClr val="tx1"/>
              </a:solidFill>
            </a:endParaRPr>
          </a:p>
        </p:txBody>
      </p:sp>
    </p:spTree>
    <p:extLst>
      <p:ext uri="{BB962C8B-B14F-4D97-AF65-F5344CB8AC3E}">
        <p14:creationId xmlns:p14="http://schemas.microsoft.com/office/powerpoint/2010/main" val="251578798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ESAME DEI BILANCI E DELLE SITUAZIONI PERIODICHE</a:t>
            </a:r>
            <a:endParaRPr lang="it-IT" sz="2800" b="1"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71" y="2079170"/>
            <a:ext cx="11233248" cy="442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005232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71" y="2035630"/>
            <a:ext cx="11233247" cy="371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ESAME DEI BILANCI E DELLE SITUAZIONI PERIODICHE</a:t>
            </a:r>
            <a:endParaRPr lang="it-IT" sz="2800" b="1" dirty="0">
              <a:solidFill>
                <a:schemeClr val="tx1"/>
              </a:solidFill>
            </a:endParaRPr>
          </a:p>
        </p:txBody>
      </p:sp>
    </p:spTree>
    <p:extLst>
      <p:ext uri="{BB962C8B-B14F-4D97-AF65-F5344CB8AC3E}">
        <p14:creationId xmlns:p14="http://schemas.microsoft.com/office/powerpoint/2010/main" val="224317538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1371" y="981540"/>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COMPARAZIONE E MONITORAGGIO</a:t>
            </a:r>
            <a:endParaRPr lang="it-IT" sz="2800" b="1" dirty="0">
              <a:solidFill>
                <a:schemeClr val="tx1"/>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3658016775"/>
              </p:ext>
            </p:extLst>
          </p:nvPr>
        </p:nvGraphicFramePr>
        <p:xfrm>
          <a:off x="431371" y="1959427"/>
          <a:ext cx="11233248" cy="4201884"/>
        </p:xfrm>
        <a:graphic>
          <a:graphicData uri="http://schemas.openxmlformats.org/drawingml/2006/table">
            <a:tbl>
              <a:tblPr firstRow="1" firstCol="1" bandRow="1">
                <a:tableStyleId>{5C22544A-7EE6-4342-B048-85BDC9FD1C3A}</a:tableStyleId>
              </a:tblPr>
              <a:tblGrid>
                <a:gridCol w="1871442"/>
                <a:gridCol w="1871442"/>
                <a:gridCol w="1872591"/>
                <a:gridCol w="1872591"/>
                <a:gridCol w="1872591"/>
                <a:gridCol w="1872591"/>
              </a:tblGrid>
              <a:tr h="1050471">
                <a:tc gridSpan="6">
                  <a:txBody>
                    <a:bodyPr/>
                    <a:lstStyle/>
                    <a:p>
                      <a:pPr algn="ctr">
                        <a:lnSpc>
                          <a:spcPct val="115000"/>
                        </a:lnSpc>
                        <a:spcAft>
                          <a:spcPts val="0"/>
                        </a:spcAft>
                      </a:pPr>
                      <a:r>
                        <a:rPr lang="it-IT" sz="1400" dirty="0">
                          <a:effectLst/>
                        </a:rPr>
                        <a:t>Situazioni contabili comparate</a:t>
                      </a:r>
                    </a:p>
                    <a:p>
                      <a:pPr algn="ctr">
                        <a:lnSpc>
                          <a:spcPct val="115000"/>
                        </a:lnSpc>
                        <a:spcAft>
                          <a:spcPts val="0"/>
                        </a:spcAft>
                      </a:pPr>
                      <a:r>
                        <a:rPr lang="it-IT" sz="1400" dirty="0">
                          <a:effectLst/>
                        </a:rPr>
                        <a:t>(esempio)</a:t>
                      </a:r>
                    </a:p>
                    <a:p>
                      <a:pPr algn="ctr">
                        <a:lnSpc>
                          <a:spcPct val="115000"/>
                        </a:lnSpc>
                        <a:spcAft>
                          <a:spcPts val="0"/>
                        </a:spcAft>
                      </a:pPr>
                      <a:r>
                        <a:rPr lang="it-IT" sz="1400" dirty="0">
                          <a:effectLst/>
                        </a:rPr>
                        <a:t>Valori in euro</a:t>
                      </a:r>
                      <a:endParaRPr lang="it-IT" sz="1400" dirty="0">
                        <a:effectLst/>
                        <a:latin typeface="Calibri"/>
                        <a:ea typeface="Calibri"/>
                        <a:cs typeface="Times New Roman"/>
                      </a:endParaRPr>
                    </a:p>
                  </a:txBody>
                  <a:tcPr marL="68580" marR="68580" marT="0" marB="0"/>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350157">
                <a:tc gridSpan="6">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350157">
                <a:tc>
                  <a:txBody>
                    <a:bodyPr/>
                    <a:lstStyle/>
                    <a:p>
                      <a:pPr algn="ctr">
                        <a:lnSpc>
                          <a:spcPct val="115000"/>
                        </a:lnSpc>
                        <a:spcAft>
                          <a:spcPts val="0"/>
                        </a:spcAft>
                      </a:pPr>
                      <a:r>
                        <a:rPr lang="it-IT" sz="1400" dirty="0">
                          <a:effectLst/>
                        </a:rPr>
                        <a:t>Voci contabili</a:t>
                      </a:r>
                      <a:endParaRPr lang="it-IT"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Debiti verso banche</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fatturato</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Acquisti</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Interessi passivi</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Crediti v/s clienti</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Debiti v/s fornitori</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r h="350157">
                <a:tc>
                  <a:txBody>
                    <a:bodyPr/>
                    <a:lstStyle/>
                    <a:p>
                      <a:pPr>
                        <a:lnSpc>
                          <a:spcPct val="115000"/>
                        </a:lnSpc>
                        <a:spcAft>
                          <a:spcPts val="0"/>
                        </a:spcAft>
                      </a:pPr>
                      <a:r>
                        <a:rPr lang="it-IT" sz="1400" dirty="0">
                          <a:effectLst/>
                        </a:rPr>
                        <a:t>&lt;…&gt;</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6197396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1371" y="927111"/>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COMPARAZIONE E MONITORAGGIO</a:t>
            </a:r>
            <a:endParaRPr lang="it-IT" sz="2800" b="1" dirty="0">
              <a:solidFill>
                <a:schemeClr val="tx1"/>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2362231672"/>
              </p:ext>
            </p:extLst>
          </p:nvPr>
        </p:nvGraphicFramePr>
        <p:xfrm>
          <a:off x="431371" y="1752601"/>
          <a:ext cx="11233248" cy="4989594"/>
        </p:xfrm>
        <a:graphic>
          <a:graphicData uri="http://schemas.openxmlformats.org/drawingml/2006/table">
            <a:tbl>
              <a:tblPr firstRow="1" firstCol="1" bandRow="1">
                <a:tableStyleId>{5C22544A-7EE6-4342-B048-85BDC9FD1C3A}</a:tableStyleId>
              </a:tblPr>
              <a:tblGrid>
                <a:gridCol w="1871442"/>
                <a:gridCol w="1871442"/>
                <a:gridCol w="1872591"/>
                <a:gridCol w="1872591"/>
                <a:gridCol w="1872591"/>
                <a:gridCol w="1872591"/>
              </a:tblGrid>
              <a:tr h="558085">
                <a:tc gridSpan="6">
                  <a:txBody>
                    <a:bodyPr/>
                    <a:lstStyle/>
                    <a:p>
                      <a:pPr algn="ctr">
                        <a:lnSpc>
                          <a:spcPct val="115000"/>
                        </a:lnSpc>
                        <a:spcAft>
                          <a:spcPts val="0"/>
                        </a:spcAft>
                      </a:pPr>
                      <a:r>
                        <a:rPr lang="it-IT" sz="1400" dirty="0" smtClean="0">
                          <a:effectLst/>
                        </a:rPr>
                        <a:t>Indicatori</a:t>
                      </a:r>
                    </a:p>
                    <a:p>
                      <a:pPr algn="ctr">
                        <a:lnSpc>
                          <a:spcPct val="115000"/>
                        </a:lnSpc>
                        <a:spcAft>
                          <a:spcPts val="0"/>
                        </a:spcAft>
                      </a:pPr>
                      <a:r>
                        <a:rPr lang="it-IT" sz="1400" dirty="0" smtClean="0">
                          <a:effectLst/>
                        </a:rPr>
                        <a:t>Valori </a:t>
                      </a:r>
                      <a:r>
                        <a:rPr lang="it-IT" sz="1400" dirty="0">
                          <a:effectLst/>
                        </a:rPr>
                        <a:t>in euro</a:t>
                      </a:r>
                      <a:endParaRPr lang="it-IT" sz="1400" dirty="0">
                        <a:effectLst/>
                        <a:latin typeface="Calibri"/>
                        <a:ea typeface="Calibri"/>
                        <a:cs typeface="Times New Roman"/>
                      </a:endParaRPr>
                    </a:p>
                  </a:txBody>
                  <a:tcPr marL="61924" marR="61924" marT="0" marB="0"/>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86028">
                <a:tc gridSpan="6">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37629">
                <a:tc>
                  <a:txBody>
                    <a:bodyPr/>
                    <a:lstStyle/>
                    <a:p>
                      <a:pPr algn="ctr">
                        <a:lnSpc>
                          <a:spcPct val="115000"/>
                        </a:lnSpc>
                        <a:spcAft>
                          <a:spcPts val="0"/>
                        </a:spcAft>
                      </a:pPr>
                      <a:r>
                        <a:rPr lang="it-IT" sz="1400" dirty="0">
                          <a:effectLst/>
                        </a:rPr>
                        <a:t>Nome</a:t>
                      </a:r>
                      <a:endParaRPr lang="it-IT" sz="1400" dirty="0">
                        <a:effectLst/>
                        <a:latin typeface="Calibri"/>
                        <a:ea typeface="Calibri"/>
                        <a:cs typeface="Times New Roman"/>
                      </a:endParaRPr>
                    </a:p>
                  </a:txBody>
                  <a:tcPr marL="61924" marR="61924"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1924" marR="61924"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1924" marR="61924"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1924" marR="61924"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1924" marR="61924" marT="0" marB="0"/>
                </a:tc>
                <a:tc>
                  <a:txBody>
                    <a:bodyPr/>
                    <a:lstStyle/>
                    <a:p>
                      <a:pPr algn="ctr">
                        <a:lnSpc>
                          <a:spcPct val="115000"/>
                        </a:lnSpc>
                        <a:spcAft>
                          <a:spcPts val="0"/>
                        </a:spcAft>
                      </a:pPr>
                      <a:r>
                        <a:rPr lang="it-IT" sz="1400" dirty="0">
                          <a:effectLst/>
                        </a:rPr>
                        <a:t>Saldo al &lt;…&gt;</a:t>
                      </a:r>
                      <a:endParaRPr lang="it-IT" sz="1400" dirty="0">
                        <a:effectLst/>
                        <a:latin typeface="Calibri"/>
                        <a:ea typeface="Calibri"/>
                        <a:cs typeface="Times New Roman"/>
                      </a:endParaRPr>
                    </a:p>
                  </a:txBody>
                  <a:tcPr marL="61924" marR="61924" marT="0" marB="0"/>
                </a:tc>
              </a:tr>
              <a:tr h="369542">
                <a:tc>
                  <a:txBody>
                    <a:bodyPr/>
                    <a:lstStyle/>
                    <a:p>
                      <a:pPr>
                        <a:lnSpc>
                          <a:spcPct val="115000"/>
                        </a:lnSpc>
                        <a:spcAft>
                          <a:spcPts val="0"/>
                        </a:spcAft>
                      </a:pPr>
                      <a:r>
                        <a:rPr lang="it-IT" sz="1400" dirty="0">
                          <a:effectLst/>
                        </a:rPr>
                        <a:t>Interessi/fatturato</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554312">
                <a:tc>
                  <a:txBody>
                    <a:bodyPr/>
                    <a:lstStyle/>
                    <a:p>
                      <a:pPr>
                        <a:lnSpc>
                          <a:spcPct val="115000"/>
                        </a:lnSpc>
                        <a:spcAft>
                          <a:spcPts val="0"/>
                        </a:spcAft>
                      </a:pPr>
                      <a:r>
                        <a:rPr lang="it-IT" sz="1400" dirty="0">
                          <a:effectLst/>
                        </a:rPr>
                        <a:t>Giacenza media crediti v/s clienti</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554312">
                <a:tc>
                  <a:txBody>
                    <a:bodyPr/>
                    <a:lstStyle/>
                    <a:p>
                      <a:pPr>
                        <a:lnSpc>
                          <a:spcPct val="115000"/>
                        </a:lnSpc>
                        <a:spcAft>
                          <a:spcPts val="0"/>
                        </a:spcAft>
                      </a:pPr>
                      <a:r>
                        <a:rPr lang="it-IT" sz="1400" dirty="0">
                          <a:effectLst/>
                        </a:rPr>
                        <a:t>Giacenza media debiti verso fornitori</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739084">
                <a:tc>
                  <a:txBody>
                    <a:bodyPr/>
                    <a:lstStyle/>
                    <a:p>
                      <a:pPr>
                        <a:lnSpc>
                          <a:spcPct val="115000"/>
                        </a:lnSpc>
                        <a:spcAft>
                          <a:spcPts val="0"/>
                        </a:spcAft>
                      </a:pPr>
                      <a:r>
                        <a:rPr lang="it-IT" sz="1400" dirty="0">
                          <a:effectLst/>
                        </a:rPr>
                        <a:t>Scostamento tra giacenza media crediti e debiti</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369542">
                <a:tc>
                  <a:txBody>
                    <a:bodyPr/>
                    <a:lstStyle/>
                    <a:p>
                      <a:pPr>
                        <a:lnSpc>
                          <a:spcPct val="115000"/>
                        </a:lnSpc>
                        <a:spcAft>
                          <a:spcPts val="0"/>
                        </a:spcAft>
                      </a:pPr>
                      <a:r>
                        <a:rPr lang="it-IT" sz="1400" dirty="0">
                          <a:effectLst/>
                        </a:rPr>
                        <a:t>Variazione fatturato</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1108625">
                <a:tc>
                  <a:txBody>
                    <a:bodyPr/>
                    <a:lstStyle/>
                    <a:p>
                      <a:pPr>
                        <a:lnSpc>
                          <a:spcPct val="115000"/>
                        </a:lnSpc>
                        <a:spcAft>
                          <a:spcPts val="0"/>
                        </a:spcAft>
                      </a:pPr>
                      <a:r>
                        <a:rPr lang="it-IT" sz="1400" dirty="0">
                          <a:effectLst/>
                        </a:rPr>
                        <a:t>Incidenza fatturato periodo su fatturato periodo precedente</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r h="186028">
                <a:tc>
                  <a:txBody>
                    <a:bodyPr/>
                    <a:lstStyle/>
                    <a:p>
                      <a:pPr>
                        <a:lnSpc>
                          <a:spcPct val="115000"/>
                        </a:lnSpc>
                        <a:spcAft>
                          <a:spcPts val="0"/>
                        </a:spcAft>
                      </a:pPr>
                      <a:r>
                        <a:rPr lang="it-IT" sz="1400" dirty="0">
                          <a:effectLst/>
                        </a:rPr>
                        <a:t>&lt;…&gt;</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c>
                  <a:txBody>
                    <a:bodyPr/>
                    <a:lstStyle/>
                    <a:p>
                      <a:pPr>
                        <a:lnSpc>
                          <a:spcPct val="115000"/>
                        </a:lnSpc>
                        <a:spcAft>
                          <a:spcPts val="0"/>
                        </a:spcAft>
                      </a:pPr>
                      <a:r>
                        <a:rPr lang="it-IT" sz="1400" dirty="0">
                          <a:effectLst/>
                        </a:rPr>
                        <a:t> </a:t>
                      </a:r>
                      <a:endParaRPr lang="it-IT" sz="1400" dirty="0">
                        <a:effectLst/>
                        <a:latin typeface="Calibri"/>
                        <a:ea typeface="Calibri"/>
                        <a:cs typeface="Times New Roman"/>
                      </a:endParaRPr>
                    </a:p>
                  </a:txBody>
                  <a:tcPr marL="61924" marR="61924" marT="0" marB="0"/>
                </a:tc>
              </a:tr>
            </a:tbl>
          </a:graphicData>
        </a:graphic>
      </p:graphicFrame>
    </p:spTree>
    <p:extLst>
      <p:ext uri="{BB962C8B-B14F-4D97-AF65-F5344CB8AC3E}">
        <p14:creationId xmlns:p14="http://schemas.microsoft.com/office/powerpoint/2010/main" val="179399420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10841" y="1025083"/>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L’ATTENDIBILITA’ DEI DATI</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1881606"/>
            <a:ext cx="11233248" cy="347787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a:t>Il revisore </a:t>
            </a:r>
            <a:r>
              <a:rPr lang="it-IT" sz="2000" dirty="0" smtClean="0"/>
              <a:t>deve valutare, stante la possibile influenza dalla provenienza:</a:t>
            </a:r>
          </a:p>
          <a:p>
            <a:pPr algn="just"/>
            <a:endParaRPr lang="it-IT" sz="2000" dirty="0" smtClean="0"/>
          </a:p>
          <a:p>
            <a:pPr marL="342900" indent="-342900" algn="just">
              <a:buFont typeface="Arial" panose="020B0604020202020204" pitchFamily="34" charset="0"/>
              <a:buChar char="•"/>
            </a:pPr>
            <a:r>
              <a:rPr lang="it-IT" sz="2000" b="1" u="sng" dirty="0"/>
              <a:t>l</a:t>
            </a:r>
            <a:r>
              <a:rPr lang="it-IT" sz="2000" b="1" u="sng" dirty="0" smtClean="0"/>
              <a:t>a fonte delle informazioni disponibili</a:t>
            </a:r>
            <a:r>
              <a:rPr lang="it-IT" sz="2000" dirty="0" smtClean="0"/>
              <a:t>: generalmente le informazioni più attendibili provengono da fonti indipendenti ed esterne all’impresa</a:t>
            </a:r>
          </a:p>
          <a:p>
            <a:pPr marL="342900" indent="-342900" algn="just">
              <a:buFont typeface="Arial" panose="020B0604020202020204" pitchFamily="34" charset="0"/>
              <a:buChar char="•"/>
            </a:pPr>
            <a:r>
              <a:rPr lang="it-IT" sz="2000" b="1" u="sng" dirty="0" smtClean="0"/>
              <a:t>la comparabilità delle informazioni disponibili</a:t>
            </a:r>
            <a:r>
              <a:rPr lang="it-IT" sz="2000" dirty="0" smtClean="0"/>
              <a:t>: i dati relativi a una tipologia di impresa in generale devono essere integrati per renderli comparabili con quelli di una impresa che produce e/o vende prodotti specialistici</a:t>
            </a:r>
          </a:p>
          <a:p>
            <a:pPr marL="342900" indent="-342900" algn="just">
              <a:buFont typeface="Arial" panose="020B0604020202020204" pitchFamily="34" charset="0"/>
              <a:buChar char="•"/>
            </a:pPr>
            <a:r>
              <a:rPr lang="it-IT" sz="2000" b="1" u="sng" dirty="0"/>
              <a:t>l</a:t>
            </a:r>
            <a:r>
              <a:rPr lang="it-IT" sz="2000" b="1" u="sng" dirty="0" smtClean="0"/>
              <a:t>a natura e la pertinenza delle informazioni disponibili</a:t>
            </a:r>
            <a:r>
              <a:rPr lang="it-IT" sz="2000" dirty="0" smtClean="0"/>
              <a:t>: se i budgets sono predisposti sulla base di aspettative di risultati piuttosto che su obiettivi da raggiungere</a:t>
            </a:r>
          </a:p>
          <a:p>
            <a:pPr marL="342900" indent="-342900" algn="just">
              <a:buFont typeface="Arial" panose="020B0604020202020204" pitchFamily="34" charset="0"/>
              <a:buChar char="•"/>
            </a:pPr>
            <a:r>
              <a:rPr lang="it-IT" sz="2000" b="1" u="sng" dirty="0"/>
              <a:t>i</a:t>
            </a:r>
            <a:r>
              <a:rPr lang="it-IT" sz="2000" b="1" u="sng" dirty="0" smtClean="0"/>
              <a:t> controlli sulla predisposizione delle informazioni</a:t>
            </a:r>
            <a:r>
              <a:rPr lang="it-IT" sz="2000" dirty="0" smtClean="0"/>
              <a:t>: i controlli sulla preparazione, riesame e aggiornamento dei budgets</a:t>
            </a:r>
            <a:endParaRPr lang="it-IT" sz="2000" dirty="0"/>
          </a:p>
        </p:txBody>
      </p:sp>
      <p:sp>
        <p:nvSpPr>
          <p:cNvPr id="4" name="Rettangolo 3"/>
          <p:cNvSpPr/>
          <p:nvPr/>
        </p:nvSpPr>
        <p:spPr>
          <a:xfrm>
            <a:off x="431371" y="5547515"/>
            <a:ext cx="11212718"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Documento n. 520 – novembre 2016 </a:t>
            </a:r>
            <a:endParaRPr lang="it-IT" sz="2400" b="1" dirty="0">
              <a:solidFill>
                <a:schemeClr val="tx1"/>
              </a:solidFill>
            </a:endParaRPr>
          </a:p>
        </p:txBody>
      </p:sp>
    </p:spTree>
    <p:extLst>
      <p:ext uri="{BB962C8B-B14F-4D97-AF65-F5344CB8AC3E}">
        <p14:creationId xmlns:p14="http://schemas.microsoft.com/office/powerpoint/2010/main" val="127242311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360714" y="2708920"/>
            <a:ext cx="9829800"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LA VALUTAZIONE DEL RISCHIO DI ERRORI SIGNIFICATIVI</a:t>
            </a:r>
          </a:p>
        </p:txBody>
      </p:sp>
    </p:spTree>
    <p:extLst>
      <p:ext uri="{BB962C8B-B14F-4D97-AF65-F5344CB8AC3E}">
        <p14:creationId xmlns:p14="http://schemas.microsoft.com/office/powerpoint/2010/main" val="34672459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39349" y="1256184"/>
            <a:ext cx="11521280"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a:t>
            </a:r>
            <a:endParaRPr lang="it-IT" sz="2800" b="1" dirty="0">
              <a:solidFill>
                <a:schemeClr val="tx1"/>
              </a:solidFill>
            </a:endParaRPr>
          </a:p>
        </p:txBody>
      </p:sp>
      <p:sp>
        <p:nvSpPr>
          <p:cNvPr id="7" name="Rettangolo 6"/>
          <p:cNvSpPr>
            <a:spLocks noChangeArrowheads="1"/>
          </p:cNvSpPr>
          <p:nvPr/>
        </p:nvSpPr>
        <p:spPr bwMode="auto">
          <a:xfrm>
            <a:off x="8688288" y="2356786"/>
            <a:ext cx="3072341" cy="2829141"/>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8580" tIns="29290" rIns="58580" bIns="29290">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r>
              <a:rPr lang="it-IT" altLang="it-IT" b="1" u="sng" dirty="0">
                <a:latin typeface="+mn-lt"/>
              </a:rPr>
              <a:t>RELAZIONE </a:t>
            </a:r>
            <a:endParaRPr lang="it-IT" altLang="it-IT" b="1" u="sng" dirty="0" smtClean="0">
              <a:latin typeface="+mn-lt"/>
            </a:endParaRPr>
          </a:p>
          <a:p>
            <a:pPr algn="ctr">
              <a:defRPr/>
            </a:pPr>
            <a:r>
              <a:rPr lang="it-IT" altLang="it-IT" b="1" u="sng" dirty="0" smtClean="0">
                <a:latin typeface="+mn-lt"/>
              </a:rPr>
              <a:t>DI </a:t>
            </a:r>
            <a:r>
              <a:rPr lang="it-IT" altLang="it-IT" b="1" u="sng" dirty="0">
                <a:latin typeface="+mn-lt"/>
              </a:rPr>
              <a:t>REVISIONE</a:t>
            </a:r>
          </a:p>
          <a:p>
            <a:pPr algn="just">
              <a:defRPr/>
            </a:pPr>
            <a:r>
              <a:rPr lang="it-IT" altLang="it-IT" sz="1600" dirty="0" smtClean="0">
                <a:latin typeface="+mn-lt"/>
              </a:rPr>
              <a:t>L’esame </a:t>
            </a:r>
            <a:r>
              <a:rPr lang="it-IT" altLang="it-IT" sz="1600" dirty="0">
                <a:latin typeface="+mn-lt"/>
              </a:rPr>
              <a:t>è stato condotto secondo i principi di revisione contabile ISA Italia. </a:t>
            </a:r>
            <a:endParaRPr lang="it-IT" altLang="it-IT" sz="1600" dirty="0" smtClean="0">
              <a:latin typeface="+mn-lt"/>
            </a:endParaRPr>
          </a:p>
          <a:p>
            <a:pPr algn="just">
              <a:defRPr/>
            </a:pPr>
            <a:r>
              <a:rPr lang="it-IT" altLang="it-IT" sz="1600" dirty="0" smtClean="0">
                <a:latin typeface="+mn-lt"/>
              </a:rPr>
              <a:t>In </a:t>
            </a:r>
            <a:r>
              <a:rPr lang="it-IT" altLang="it-IT" sz="1600" dirty="0">
                <a:latin typeface="+mn-lt"/>
              </a:rPr>
              <a:t>conformità ai predetti principi, la revisione è stata pianificata e svolta al fine di acquisire ogni elemento necessario per accertare se il bilancio d’esercizio sia viziato da errori significativi</a:t>
            </a:r>
          </a:p>
        </p:txBody>
      </p:sp>
      <p:sp>
        <p:nvSpPr>
          <p:cNvPr id="8" name="TextBox 5"/>
          <p:cNvSpPr txBox="1">
            <a:spLocks noChangeArrowheads="1"/>
          </p:cNvSpPr>
          <p:nvPr/>
        </p:nvSpPr>
        <p:spPr bwMode="auto">
          <a:xfrm>
            <a:off x="239349" y="2372206"/>
            <a:ext cx="7776864" cy="923330"/>
          </a:xfrm>
          <a:prstGeom prst="rect">
            <a:avLst/>
          </a:prstGeom>
          <a:solidFill>
            <a:schemeClr val="bg1"/>
          </a:solidFill>
          <a:ln w="9525">
            <a:solidFill>
              <a:schemeClr val="tx1"/>
            </a:solidFill>
            <a:miter lim="800000"/>
            <a:headEnd/>
            <a:tailEnd/>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it-IT" altLang="it-IT" dirty="0">
                <a:latin typeface="+mn-lt"/>
              </a:rPr>
              <a:t>La determinazione della </a:t>
            </a:r>
            <a:r>
              <a:rPr lang="it-IT" altLang="it-IT" b="1" u="sng" dirty="0">
                <a:latin typeface="+mn-lt"/>
              </a:rPr>
              <a:t>significatività da parte del revisore è una questione oggetto del giudizio professionale</a:t>
            </a:r>
            <a:r>
              <a:rPr lang="it-IT" altLang="it-IT" dirty="0">
                <a:latin typeface="+mn-lt"/>
              </a:rPr>
              <a:t>, ed </a:t>
            </a:r>
            <a:r>
              <a:rPr lang="it-IT" altLang="it-IT" b="1" u="sng" dirty="0">
                <a:latin typeface="+mn-lt"/>
              </a:rPr>
              <a:t>è influenzata dalla percezione del revisore delle esigenze di informativa finanziaria degli utilizzatori del bilancio</a:t>
            </a:r>
            <a:r>
              <a:rPr lang="it-IT" altLang="it-IT" dirty="0">
                <a:latin typeface="+mn-lt"/>
              </a:rPr>
              <a:t>.  </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49" y="3635828"/>
            <a:ext cx="8142651" cy="2969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2251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983766" y="1484784"/>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u="sng" dirty="0" smtClean="0">
                <a:solidFill>
                  <a:schemeClr val="tx1"/>
                </a:solidFill>
              </a:rPr>
              <a:t>PROCESSO DI REVISIONE</a:t>
            </a:r>
            <a:endParaRPr lang="it-IT" b="1" u="sng" dirty="0">
              <a:solidFill>
                <a:schemeClr val="tx1"/>
              </a:solidFill>
            </a:endParaRPr>
          </a:p>
        </p:txBody>
      </p:sp>
      <p:sp>
        <p:nvSpPr>
          <p:cNvPr id="6" name="Freccia in giù 5"/>
          <p:cNvSpPr/>
          <p:nvPr/>
        </p:nvSpPr>
        <p:spPr>
          <a:xfrm>
            <a:off x="2712543" y="2420888"/>
            <a:ext cx="646176" cy="4892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Rettangolo 7"/>
          <p:cNvSpPr/>
          <p:nvPr/>
        </p:nvSpPr>
        <p:spPr>
          <a:xfrm>
            <a:off x="239350" y="3043846"/>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Pianificazione dell’incarico</a:t>
            </a:r>
            <a:endParaRPr lang="it-IT" b="1" dirty="0">
              <a:solidFill>
                <a:schemeClr val="tx1"/>
              </a:solidFill>
            </a:endParaRPr>
          </a:p>
        </p:txBody>
      </p:sp>
      <p:sp>
        <p:nvSpPr>
          <p:cNvPr id="10" name="Rettangolo 9"/>
          <p:cNvSpPr/>
          <p:nvPr/>
        </p:nvSpPr>
        <p:spPr>
          <a:xfrm>
            <a:off x="7056107" y="3043846"/>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Raccolta evidenze e svolgimento AUDIT PROGRAM</a:t>
            </a:r>
            <a:endParaRPr lang="it-IT" b="1" dirty="0">
              <a:solidFill>
                <a:schemeClr val="tx1"/>
              </a:solidFill>
            </a:endParaRPr>
          </a:p>
        </p:txBody>
      </p:sp>
      <p:sp>
        <p:nvSpPr>
          <p:cNvPr id="7" name="Freccia a destra 6"/>
          <p:cNvSpPr/>
          <p:nvPr/>
        </p:nvSpPr>
        <p:spPr>
          <a:xfrm>
            <a:off x="5367520" y="3161570"/>
            <a:ext cx="130454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1" name="Freccia in giù 10"/>
          <p:cNvSpPr/>
          <p:nvPr/>
        </p:nvSpPr>
        <p:spPr>
          <a:xfrm>
            <a:off x="8881816" y="4005064"/>
            <a:ext cx="646176"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Rettangolo 12"/>
          <p:cNvSpPr/>
          <p:nvPr/>
        </p:nvSpPr>
        <p:spPr>
          <a:xfrm>
            <a:off x="7271742" y="5085184"/>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Pianificazione dell’incarico</a:t>
            </a:r>
            <a:endParaRPr lang="it-IT" b="1" dirty="0">
              <a:solidFill>
                <a:schemeClr val="tx1"/>
              </a:solidFill>
            </a:endParaRPr>
          </a:p>
        </p:txBody>
      </p:sp>
      <p:sp>
        <p:nvSpPr>
          <p:cNvPr id="12" name="Freccia a sinistra 11"/>
          <p:cNvSpPr/>
          <p:nvPr/>
        </p:nvSpPr>
        <p:spPr>
          <a:xfrm>
            <a:off x="5367520" y="5122388"/>
            <a:ext cx="1304544"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Rettangolo 14"/>
          <p:cNvSpPr/>
          <p:nvPr/>
        </p:nvSpPr>
        <p:spPr>
          <a:xfrm>
            <a:off x="261451" y="5049019"/>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Relazione al bilancio</a:t>
            </a:r>
            <a:endParaRPr lang="it-IT" b="1" dirty="0">
              <a:solidFill>
                <a:schemeClr val="tx1"/>
              </a:solidFill>
            </a:endParaRPr>
          </a:p>
        </p:txBody>
      </p:sp>
    </p:spTree>
    <p:extLst>
      <p:ext uri="{BB962C8B-B14F-4D97-AF65-F5344CB8AC3E}">
        <p14:creationId xmlns:p14="http://schemas.microsoft.com/office/powerpoint/2010/main" val="17270100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581" y="2996952"/>
            <a:ext cx="1026160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ttangolo 8"/>
          <p:cNvSpPr/>
          <p:nvPr/>
        </p:nvSpPr>
        <p:spPr>
          <a:xfrm>
            <a:off x="683841" y="1819785"/>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a:t>
            </a:r>
            <a:endParaRPr lang="it-IT" sz="2800" b="1" dirty="0">
              <a:solidFill>
                <a:schemeClr val="tx1"/>
              </a:solidFill>
            </a:endParaRPr>
          </a:p>
        </p:txBody>
      </p:sp>
      <p:sp>
        <p:nvSpPr>
          <p:cNvPr id="5" name="Rettangolo 4"/>
          <p:cNvSpPr/>
          <p:nvPr/>
        </p:nvSpPr>
        <p:spPr>
          <a:xfrm>
            <a:off x="683841" y="5733256"/>
            <a:ext cx="10692747" cy="869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7031784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255573" y="1484784"/>
            <a:ext cx="816090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 ISA ITALIA 320</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708920"/>
            <a:ext cx="11233248" cy="304698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solidFill>
                  <a:srgbClr val="454545"/>
                </a:solidFill>
                <a:latin typeface="Roboto"/>
              </a:rPr>
              <a:t>In relazione ai Principi Contabili </a:t>
            </a:r>
            <a:r>
              <a:rPr lang="it-IT" sz="2400" dirty="0">
                <a:solidFill>
                  <a:srgbClr val="454545"/>
                </a:solidFill>
                <a:latin typeface="Roboto"/>
              </a:rPr>
              <a:t>I</a:t>
            </a:r>
            <a:r>
              <a:rPr lang="it-IT" sz="2400" dirty="0" smtClean="0">
                <a:solidFill>
                  <a:srgbClr val="454545"/>
                </a:solidFill>
                <a:latin typeface="Roboto"/>
              </a:rPr>
              <a:t>nternazionali IAS/IFRS, </a:t>
            </a:r>
            <a:r>
              <a:rPr lang="it-IT" sz="2400" b="1" dirty="0" smtClean="0">
                <a:solidFill>
                  <a:srgbClr val="454545"/>
                </a:solidFill>
                <a:latin typeface="Roboto"/>
              </a:rPr>
              <a:t>una informazione è «significativa» se la sua mancanza o la sua imprecisa rappresentazione può influenzare le decisioni economiche degli utilizzatori</a:t>
            </a:r>
            <a:r>
              <a:rPr lang="it-IT" sz="2400" dirty="0" smtClean="0">
                <a:solidFill>
                  <a:srgbClr val="454545"/>
                </a:solidFill>
                <a:latin typeface="Roboto"/>
              </a:rPr>
              <a:t> (stakeholders) da prendere sulla base dei dati di bilancio.</a:t>
            </a:r>
          </a:p>
          <a:p>
            <a:pPr algn="just"/>
            <a:r>
              <a:rPr lang="it-IT" sz="2400" b="1" dirty="0" smtClean="0">
                <a:solidFill>
                  <a:srgbClr val="454545"/>
                </a:solidFill>
                <a:latin typeface="Roboto"/>
              </a:rPr>
              <a:t>Si rende necessario, quindi, valutare la natura e il valore della voce</a:t>
            </a:r>
            <a:r>
              <a:rPr lang="it-IT" sz="2400" dirty="0" smtClean="0">
                <a:solidFill>
                  <a:srgbClr val="454545"/>
                </a:solidFill>
                <a:latin typeface="Roboto"/>
              </a:rPr>
              <a:t> e, nell’ambito della revisione, </a:t>
            </a:r>
            <a:r>
              <a:rPr lang="it-IT" sz="2400" b="1" dirty="0" smtClean="0">
                <a:solidFill>
                  <a:srgbClr val="454545"/>
                </a:solidFill>
                <a:latin typeface="Roboto"/>
              </a:rPr>
              <a:t>la significatività deve essere valutata sia con il bilancio nel suo complesso sia in relazione alle singole voci che lo compongono </a:t>
            </a:r>
            <a:r>
              <a:rPr lang="it-IT" sz="2400" dirty="0" smtClean="0">
                <a:solidFill>
                  <a:srgbClr val="454545"/>
                </a:solidFill>
                <a:latin typeface="Roboto"/>
              </a:rPr>
              <a:t>(conti, classi e informazioni).</a:t>
            </a:r>
            <a:endParaRPr lang="it-IT" sz="2400" dirty="0"/>
          </a:p>
        </p:txBody>
      </p:sp>
    </p:spTree>
    <p:extLst>
      <p:ext uri="{BB962C8B-B14F-4D97-AF65-F5344CB8AC3E}">
        <p14:creationId xmlns:p14="http://schemas.microsoft.com/office/powerpoint/2010/main" val="23758172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92150" y="1412776"/>
            <a:ext cx="10807699"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 ISA ITALIA 320</a:t>
            </a:r>
            <a:endParaRPr lang="it-IT" sz="2800" b="1"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150" y="2272647"/>
            <a:ext cx="1080770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ttangolo 6"/>
          <p:cNvSpPr/>
          <p:nvPr/>
        </p:nvSpPr>
        <p:spPr>
          <a:xfrm>
            <a:off x="692150" y="6093296"/>
            <a:ext cx="10807700"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22069461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412776"/>
            <a:ext cx="10713502"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 ISA ITALIA 320</a:t>
            </a:r>
            <a:endParaRPr lang="it-IT" sz="2800" b="1" dirty="0">
              <a:solidFill>
                <a:schemeClr val="tx1"/>
              </a:solidFill>
            </a:endParaRPr>
          </a:p>
        </p:txBody>
      </p:sp>
      <p:sp>
        <p:nvSpPr>
          <p:cNvPr id="7" name="Rettangolo 6"/>
          <p:cNvSpPr/>
          <p:nvPr/>
        </p:nvSpPr>
        <p:spPr>
          <a:xfrm>
            <a:off x="683841" y="6021288"/>
            <a:ext cx="10807700"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1" y="2420889"/>
            <a:ext cx="10816009" cy="3235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35352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1371" y="148478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 ISA ITALIA 320</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708920"/>
            <a:ext cx="1123324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b="1" dirty="0" smtClean="0"/>
              <a:t>Il revisore deve valutare la significatività sia sotto il profilo quantitativo (ammontare dell’errore) sia dal punto di vista qualitativo (natura dell’errore)</a:t>
            </a:r>
            <a:r>
              <a:rPr lang="it-IT" sz="2400" dirty="0" smtClean="0"/>
              <a:t>.</a:t>
            </a:r>
          </a:p>
          <a:p>
            <a:pPr algn="just"/>
            <a:r>
              <a:rPr lang="it-IT" sz="2400" dirty="0" smtClean="0"/>
              <a:t>Numerosi errori, anche di modesta entità, potrebbero, nel loro insieme, influenzare sensibilmente i risultati di bilancio.</a:t>
            </a:r>
          </a:p>
          <a:p>
            <a:pPr algn="just"/>
            <a:r>
              <a:rPr lang="it-IT" sz="2400" b="1" dirty="0" smtClean="0"/>
              <a:t>Il revisore deve considerare la significatività quando determina la natura, la tempistica e l’ampiezza delle procedure di revisione e valuta l’impatto degli errori</a:t>
            </a:r>
            <a:r>
              <a:rPr lang="it-IT" sz="2400" dirty="0" smtClean="0"/>
              <a:t>.</a:t>
            </a:r>
          </a:p>
          <a:p>
            <a:pPr algn="just"/>
            <a:r>
              <a:rPr lang="it-IT" sz="2400" dirty="0" smtClean="0"/>
              <a:t>Non esiste una regola per valutare la significatività e, soprattutto, la stessa non è valida per tutti e in ogni caso.</a:t>
            </a:r>
            <a:endParaRPr lang="it-IT" sz="2400" dirty="0"/>
          </a:p>
        </p:txBody>
      </p:sp>
    </p:spTree>
    <p:extLst>
      <p:ext uri="{BB962C8B-B14F-4D97-AF65-F5344CB8AC3E}">
        <p14:creationId xmlns:p14="http://schemas.microsoft.com/office/powerpoint/2010/main" val="11682806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02431" y="1484784"/>
            <a:ext cx="11454209"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 ISA ITALIA 320</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2" y="2588366"/>
            <a:ext cx="1145420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b="1" dirty="0" smtClean="0"/>
              <a:t>Il revisore, </a:t>
            </a:r>
            <a:r>
              <a:rPr lang="it-IT" sz="2400" dirty="0" smtClean="0"/>
              <a:t>nella pianificazione del proprio lavoro, </a:t>
            </a:r>
            <a:r>
              <a:rPr lang="it-IT" sz="2400" b="1" dirty="0" smtClean="0"/>
              <a:t>deve</a:t>
            </a:r>
            <a:r>
              <a:rPr lang="it-IT" sz="2400" dirty="0" smtClean="0"/>
              <a:t>:</a:t>
            </a:r>
          </a:p>
          <a:p>
            <a:pPr algn="just"/>
            <a:endParaRPr lang="it-IT" sz="2400" b="1" dirty="0" smtClean="0"/>
          </a:p>
          <a:p>
            <a:pPr marL="342900" indent="-342900" algn="just">
              <a:buFont typeface="Arial" panose="020B0604020202020204" pitchFamily="34" charset="0"/>
              <a:buChar char="•"/>
            </a:pPr>
            <a:r>
              <a:rPr lang="it-IT" sz="2400" b="1" dirty="0" smtClean="0"/>
              <a:t>scegliere le voci da esaminare</a:t>
            </a:r>
          </a:p>
          <a:p>
            <a:pPr marL="342900" indent="-342900" algn="just">
              <a:buFont typeface="Arial" panose="020B0604020202020204" pitchFamily="34" charset="0"/>
              <a:buChar char="•"/>
            </a:pPr>
            <a:r>
              <a:rPr lang="it-IT" sz="2400" b="1" dirty="0"/>
              <a:t>d</a:t>
            </a:r>
            <a:r>
              <a:rPr lang="it-IT" sz="2400" b="1" dirty="0" smtClean="0"/>
              <a:t>efinire le procedure di revisione</a:t>
            </a:r>
          </a:p>
          <a:p>
            <a:pPr marL="342900" indent="-342900" algn="just">
              <a:buFont typeface="Arial" panose="020B0604020202020204" pitchFamily="34" charset="0"/>
              <a:buChar char="•"/>
            </a:pPr>
            <a:r>
              <a:rPr lang="it-IT" sz="2400" b="1" dirty="0"/>
              <a:t>d</a:t>
            </a:r>
            <a:r>
              <a:rPr lang="it-IT" sz="2400" b="1" dirty="0" smtClean="0"/>
              <a:t>efinire i metodi di campionamento</a:t>
            </a:r>
          </a:p>
          <a:p>
            <a:pPr algn="just"/>
            <a:endParaRPr lang="it-IT" sz="2400" dirty="0" smtClean="0"/>
          </a:p>
          <a:p>
            <a:pPr algn="just"/>
            <a:r>
              <a:rPr lang="it-IT" sz="2400" dirty="0" smtClean="0"/>
              <a:t>Si deve ulteriormente tenere conto che </a:t>
            </a:r>
            <a:r>
              <a:rPr lang="it-IT" sz="2400" b="1" dirty="0" smtClean="0"/>
              <a:t>la valutazione della significatività e del rischio di revisione può essere diversa da quella del momento in cui inizia la pianificazione del lavoro rispetto ai risultati derivanti dall’attività di revisione</a:t>
            </a:r>
            <a:r>
              <a:rPr lang="it-IT" sz="2400" dirty="0" smtClean="0"/>
              <a:t>.</a:t>
            </a:r>
            <a:endParaRPr lang="it-IT" sz="2400" dirty="0"/>
          </a:p>
        </p:txBody>
      </p:sp>
    </p:spTree>
    <p:extLst>
      <p:ext uri="{BB962C8B-B14F-4D97-AF65-F5344CB8AC3E}">
        <p14:creationId xmlns:p14="http://schemas.microsoft.com/office/powerpoint/2010/main" val="17029260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738244" y="1484784"/>
            <a:ext cx="10667999"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a:t>
            </a:r>
          </a:p>
          <a:p>
            <a:pPr algn="ctr"/>
            <a:r>
              <a:rPr lang="it-IT" sz="2800" b="1" dirty="0" smtClean="0">
                <a:solidFill>
                  <a:schemeClr val="tx1"/>
                </a:solidFill>
              </a:rPr>
              <a:t>ISA ITALIA 320</a:t>
            </a:r>
            <a:endParaRPr lang="it-IT" sz="2800" b="1"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244" y="2492897"/>
            <a:ext cx="1066800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5877272"/>
            <a:ext cx="1069274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34247007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135" y="2636912"/>
            <a:ext cx="1047750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6"/>
          <p:cNvSpPr/>
          <p:nvPr/>
        </p:nvSpPr>
        <p:spPr>
          <a:xfrm>
            <a:off x="814135" y="1484784"/>
            <a:ext cx="10477500"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DEL BILANCIO NEL SUO COMPLESSO</a:t>
            </a:r>
            <a:endParaRPr lang="it-IT" sz="2800" b="1" dirty="0">
              <a:solidFill>
                <a:schemeClr val="tx1"/>
              </a:solidFill>
            </a:endParaRPr>
          </a:p>
        </p:txBody>
      </p:sp>
    </p:spTree>
    <p:extLst>
      <p:ext uri="{BB962C8B-B14F-4D97-AF65-F5344CB8AC3E}">
        <p14:creationId xmlns:p14="http://schemas.microsoft.com/office/powerpoint/2010/main" val="2912603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30653" y="1484784"/>
            <a:ext cx="10807700"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 DEL BILANCIO NEL SUO COMPLESSO</a:t>
            </a:r>
            <a:endParaRPr lang="it-IT" sz="2800" b="1" dirty="0">
              <a:solidFill>
                <a:schemeClr val="tx1"/>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381" y="2348880"/>
            <a:ext cx="11041227"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6"/>
          <p:cNvSpPr/>
          <p:nvPr/>
        </p:nvSpPr>
        <p:spPr>
          <a:xfrm>
            <a:off x="630653" y="5949280"/>
            <a:ext cx="10807700"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16418219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484784"/>
            <a:ext cx="10692747" cy="9361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«SIGNIFICATIVITA’»</a:t>
            </a:r>
          </a:p>
          <a:p>
            <a:pPr algn="ctr"/>
            <a:r>
              <a:rPr lang="it-IT" sz="2800" b="1" dirty="0" smtClean="0">
                <a:solidFill>
                  <a:schemeClr val="tx1"/>
                </a:solidFill>
              </a:rPr>
              <a:t>I parametri del CNDCEC</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3654200372"/>
              </p:ext>
            </p:extLst>
          </p:nvPr>
        </p:nvGraphicFramePr>
        <p:xfrm>
          <a:off x="683840" y="2564904"/>
          <a:ext cx="10657185" cy="3240360"/>
        </p:xfrm>
        <a:graphic>
          <a:graphicData uri="http://schemas.openxmlformats.org/drawingml/2006/table">
            <a:tbl>
              <a:tblPr firstRow="1" bandRow="1">
                <a:tableStyleId>{5C22544A-7EE6-4342-B048-85BDC9FD1C3A}</a:tableStyleId>
              </a:tblPr>
              <a:tblGrid>
                <a:gridCol w="3552395"/>
                <a:gridCol w="3552395"/>
                <a:gridCol w="3552395"/>
              </a:tblGrid>
              <a:tr h="540060">
                <a:tc>
                  <a:txBody>
                    <a:bodyPr/>
                    <a:lstStyle/>
                    <a:p>
                      <a:pPr algn="ctr"/>
                      <a:r>
                        <a:rPr lang="it-IT" dirty="0" smtClean="0">
                          <a:solidFill>
                            <a:schemeClr val="tx1"/>
                          </a:solidFill>
                        </a:rPr>
                        <a:t>Valore di riferimento</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it-IT" dirty="0" smtClean="0">
                          <a:solidFill>
                            <a:schemeClr val="tx1"/>
                          </a:solidFill>
                        </a:rPr>
                        <a:t>Parametri indicati</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0060">
                <a:tc>
                  <a:txBody>
                    <a:bodyPr/>
                    <a:lstStyle/>
                    <a:p>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Percentuale minima</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Percentuale massima</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0060">
                <a:tc>
                  <a:txBody>
                    <a:bodyPr/>
                    <a:lstStyle/>
                    <a:p>
                      <a:pPr algn="ctr"/>
                      <a:r>
                        <a:rPr lang="it-IT" b="1" dirty="0" smtClean="0">
                          <a:solidFill>
                            <a:schemeClr val="tx1"/>
                          </a:solidFill>
                        </a:rPr>
                        <a:t>Ricavi e/o Costi</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1%</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3%</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0060">
                <a:tc>
                  <a:txBody>
                    <a:bodyPr/>
                    <a:lstStyle/>
                    <a:p>
                      <a:pPr algn="ctr"/>
                      <a:r>
                        <a:rPr lang="it-IT" b="1" dirty="0" smtClean="0">
                          <a:solidFill>
                            <a:schemeClr val="tx1"/>
                          </a:solidFill>
                        </a:rPr>
                        <a:t>Risultato operativo</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3%</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7%</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0060">
                <a:tc>
                  <a:txBody>
                    <a:bodyPr/>
                    <a:lstStyle/>
                    <a:p>
                      <a:pPr algn="ctr"/>
                      <a:r>
                        <a:rPr lang="it-IT" b="1" dirty="0" smtClean="0">
                          <a:solidFill>
                            <a:schemeClr val="tx1"/>
                          </a:solidFill>
                        </a:rPr>
                        <a:t>Totale attivo</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1%</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3%</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0060">
                <a:tc>
                  <a:txBody>
                    <a:bodyPr/>
                    <a:lstStyle/>
                    <a:p>
                      <a:pPr algn="ctr"/>
                      <a:r>
                        <a:rPr lang="it-IT" b="1" dirty="0" smtClean="0">
                          <a:solidFill>
                            <a:schemeClr val="tx1"/>
                          </a:solidFill>
                        </a:rPr>
                        <a:t>Patrimonio netto</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3%</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dirty="0" smtClean="0">
                          <a:solidFill>
                            <a:schemeClr val="tx1"/>
                          </a:solidFill>
                        </a:rPr>
                        <a:t>5%</a:t>
                      </a:r>
                      <a:endParaRPr lang="it-IT"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Rettangolo 4"/>
          <p:cNvSpPr/>
          <p:nvPr/>
        </p:nvSpPr>
        <p:spPr>
          <a:xfrm>
            <a:off x="683841" y="5949280"/>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92233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71" y="1590582"/>
            <a:ext cx="11202807" cy="479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66122209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726" y="1988840"/>
            <a:ext cx="10940719" cy="3321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234" y="5348632"/>
            <a:ext cx="10553700"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6"/>
          <p:cNvSpPr/>
          <p:nvPr/>
        </p:nvSpPr>
        <p:spPr>
          <a:xfrm>
            <a:off x="683841" y="1340768"/>
            <a:ext cx="10545093"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OPERATIVA</a:t>
            </a:r>
          </a:p>
          <a:p>
            <a:pPr algn="ctr"/>
            <a:endParaRPr lang="it-IT" sz="2800" b="1" dirty="0">
              <a:solidFill>
                <a:schemeClr val="tx1"/>
              </a:solidFill>
            </a:endParaRPr>
          </a:p>
        </p:txBody>
      </p:sp>
      <p:sp>
        <p:nvSpPr>
          <p:cNvPr id="8" name="Rettangolo 7"/>
          <p:cNvSpPr/>
          <p:nvPr/>
        </p:nvSpPr>
        <p:spPr>
          <a:xfrm>
            <a:off x="683841" y="6021288"/>
            <a:ext cx="10738604"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32509126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340768"/>
            <a:ext cx="1069274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«OPERATIVA»</a:t>
            </a:r>
          </a:p>
          <a:p>
            <a:pPr algn="ctr"/>
            <a:endParaRPr lang="it-IT" sz="2800" b="1"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71" y="1988841"/>
            <a:ext cx="10849205" cy="3960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6021288"/>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 gennaio 2018</a:t>
            </a:r>
            <a:endParaRPr lang="it-IT" sz="2400" b="1" dirty="0">
              <a:solidFill>
                <a:schemeClr val="tx1"/>
              </a:solidFill>
            </a:endParaRPr>
          </a:p>
        </p:txBody>
      </p:sp>
    </p:spTree>
    <p:extLst>
      <p:ext uri="{BB962C8B-B14F-4D97-AF65-F5344CB8AC3E}">
        <p14:creationId xmlns:p14="http://schemas.microsoft.com/office/powerpoint/2010/main" val="2059311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722694" y="1340768"/>
            <a:ext cx="10653893"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«SPECIFICA»</a:t>
            </a:r>
          </a:p>
          <a:p>
            <a:pPr algn="ctr"/>
            <a:endParaRPr lang="it-IT" sz="2800" b="1"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694" y="2060848"/>
            <a:ext cx="10655300"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683841" y="5877272"/>
            <a:ext cx="1069274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12250501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22734" y="1340768"/>
            <a:ext cx="11294351"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FATTORI DI RISCHIO GENERATORI</a:t>
            </a:r>
          </a:p>
          <a:p>
            <a:pPr algn="ctr"/>
            <a:endParaRPr lang="it-IT" sz="2800" b="1" dirty="0">
              <a:solidFill>
                <a:schemeClr val="tx1"/>
              </a:solidFill>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734" y="2060848"/>
            <a:ext cx="11441885" cy="4673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28991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02432" y="1340768"/>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
        <p:nvSpPr>
          <p:cNvPr id="5" name="Rettangolo 4"/>
          <p:cNvSpPr/>
          <p:nvPr/>
        </p:nvSpPr>
        <p:spPr>
          <a:xfrm>
            <a:off x="683841" y="5733256"/>
            <a:ext cx="1069274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2" y="2204864"/>
            <a:ext cx="11454208" cy="255454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La significatività è un punto fondamentale che il revisore utilizza «in tutte le fasi della revisione» quindi:</a:t>
            </a:r>
          </a:p>
          <a:p>
            <a:pPr algn="just"/>
            <a:r>
              <a:rPr lang="it-IT" sz="2000" b="1" u="sng" dirty="0" smtClean="0"/>
              <a:t>Fase di pianificazione</a:t>
            </a:r>
            <a:r>
              <a:rPr lang="it-IT" sz="2000" dirty="0" smtClean="0"/>
              <a:t>:</a:t>
            </a:r>
          </a:p>
          <a:p>
            <a:pPr marL="342900" indent="-342900" algn="just">
              <a:buFont typeface="Arial" panose="020B0604020202020204" pitchFamily="34" charset="0"/>
              <a:buChar char="•"/>
            </a:pPr>
            <a:r>
              <a:rPr lang="it-IT" sz="2000" dirty="0"/>
              <a:t>s</a:t>
            </a:r>
            <a:r>
              <a:rPr lang="it-IT" sz="2000" dirty="0" smtClean="0"/>
              <a:t>tabilire quali aree del bilancio sia necessario sottoporre a procedure di revisione</a:t>
            </a:r>
          </a:p>
          <a:p>
            <a:pPr marL="342900" indent="-342900" algn="just">
              <a:buFont typeface="Arial" panose="020B0604020202020204" pitchFamily="34" charset="0"/>
              <a:buChar char="•"/>
            </a:pPr>
            <a:r>
              <a:rPr lang="it-IT" sz="2000" dirty="0" smtClean="0"/>
              <a:t>definire il contesto per la strategia generale di revisione</a:t>
            </a:r>
          </a:p>
          <a:p>
            <a:pPr marL="342900" indent="-342900" algn="just">
              <a:buFont typeface="Arial" panose="020B0604020202020204" pitchFamily="34" charset="0"/>
              <a:buChar char="•"/>
            </a:pPr>
            <a:r>
              <a:rPr lang="it-IT" sz="2000" dirty="0"/>
              <a:t>p</a:t>
            </a:r>
            <a:r>
              <a:rPr lang="it-IT" sz="2000" dirty="0" smtClean="0"/>
              <a:t>ianificare la natura, la tempistica e l’estensione delle procedure di revisione specifiche</a:t>
            </a:r>
          </a:p>
          <a:p>
            <a:pPr marL="342900" indent="-342900" algn="just">
              <a:buFont typeface="Arial" panose="020B0604020202020204" pitchFamily="34" charset="0"/>
              <a:buChar char="•"/>
            </a:pPr>
            <a:r>
              <a:rPr lang="it-IT" sz="2000" dirty="0" smtClean="0"/>
              <a:t>Determinare la significatività specifica per particolari classi di operazioni, saldi contabili o informativa</a:t>
            </a:r>
            <a:endParaRPr lang="it-IT" sz="2000" dirty="0"/>
          </a:p>
        </p:txBody>
      </p:sp>
    </p:spTree>
    <p:extLst>
      <p:ext uri="{BB962C8B-B14F-4D97-AF65-F5344CB8AC3E}">
        <p14:creationId xmlns:p14="http://schemas.microsoft.com/office/powerpoint/2010/main" val="25498140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360587" y="5733256"/>
            <a:ext cx="11454207" cy="7257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360587" y="2204864"/>
            <a:ext cx="11454208" cy="286232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b="1" dirty="0" smtClean="0"/>
              <a:t>Nel corso della revisione è necessario valutare se si debbono modificare i livelli di significatività determinati nella fase iniziale della revisione</a:t>
            </a:r>
            <a:r>
              <a:rPr lang="it-IT" dirty="0" smtClean="0"/>
              <a:t>, anche tenendo conto di nuovi fattori di rischio o in base ai risultati emersi dalla revisione che possono non avere effetti sulla significatività generale, ma, incidendo sul rischio di revisione, influiscono indirettamente sulla significatività operativa.</a:t>
            </a:r>
          </a:p>
          <a:p>
            <a:pPr algn="just"/>
            <a:r>
              <a:rPr lang="it-IT" b="1" dirty="0" smtClean="0"/>
              <a:t>Le dette modifiche avranno come effetto il cambiamento della natura, della tempistica e dell’ampiezza della procedura di revisione</a:t>
            </a:r>
            <a:r>
              <a:rPr lang="it-IT" dirty="0" smtClean="0"/>
              <a:t>.</a:t>
            </a:r>
          </a:p>
          <a:p>
            <a:pPr algn="just"/>
            <a:r>
              <a:rPr lang="it-IT" b="1" dirty="0" smtClean="0"/>
              <a:t>Un abbassamento dei livelli di significatività nella fase finale della revisione </a:t>
            </a:r>
            <a:r>
              <a:rPr lang="it-IT" dirty="0" smtClean="0"/>
              <a:t>che comporti, per esempio, la necessità di estendere i controlli svolti può determinare difficoltà organizzative per il revisore che devono essere comunque sempre superate e i cambiamenti </a:t>
            </a:r>
            <a:r>
              <a:rPr lang="it-IT" b="1" dirty="0" smtClean="0"/>
              <a:t>devono essere conosciuti dall’intera squadra di revisione.</a:t>
            </a:r>
          </a:p>
        </p:txBody>
      </p:sp>
      <p:sp>
        <p:nvSpPr>
          <p:cNvPr id="8" name="Rettangolo 7"/>
          <p:cNvSpPr/>
          <p:nvPr/>
        </p:nvSpPr>
        <p:spPr>
          <a:xfrm>
            <a:off x="360587" y="1340768"/>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Tree>
    <p:extLst>
      <p:ext uri="{BB962C8B-B14F-4D97-AF65-F5344CB8AC3E}">
        <p14:creationId xmlns:p14="http://schemas.microsoft.com/office/powerpoint/2010/main" val="31589888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02432" y="5877272"/>
            <a:ext cx="11454207" cy="792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2" y="1947604"/>
            <a:ext cx="11454208" cy="347787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La significatività è un punto fondamentale che il revisore utilizza «in tutte le fasi della revisione» quindi:</a:t>
            </a:r>
          </a:p>
          <a:p>
            <a:pPr algn="just"/>
            <a:r>
              <a:rPr lang="it-IT" sz="2000" b="1" u="sng" dirty="0" smtClean="0"/>
              <a:t>Fase di valutazione del rischio</a:t>
            </a:r>
            <a:r>
              <a:rPr lang="it-IT" sz="2000" dirty="0" smtClean="0"/>
              <a:t>:</a:t>
            </a:r>
          </a:p>
          <a:p>
            <a:pPr marL="342900" indent="-342900" algn="just">
              <a:buFont typeface="Arial" panose="020B0604020202020204" pitchFamily="34" charset="0"/>
              <a:buChar char="•"/>
            </a:pPr>
            <a:r>
              <a:rPr lang="it-IT" sz="2000" dirty="0" smtClean="0"/>
              <a:t>Identificare quali procedure di valutazione dei rischi siano necessarie</a:t>
            </a:r>
          </a:p>
          <a:p>
            <a:pPr marL="342900" indent="-342900" algn="just">
              <a:buFont typeface="Arial" panose="020B0604020202020204" pitchFamily="34" charset="0"/>
              <a:buChar char="•"/>
            </a:pPr>
            <a:r>
              <a:rPr lang="it-IT" sz="2000" dirty="0" smtClean="0"/>
              <a:t>Valutare l’impatto dei rischi identificati</a:t>
            </a:r>
          </a:p>
          <a:p>
            <a:pPr marL="342900" indent="-342900" algn="just">
              <a:buFont typeface="Arial" panose="020B0604020202020204" pitchFamily="34" charset="0"/>
              <a:buChar char="•"/>
            </a:pPr>
            <a:r>
              <a:rPr lang="it-IT" sz="2000" dirty="0" smtClean="0"/>
              <a:t>Valutare i risultati delle procedure di valutazione dei rischi</a:t>
            </a:r>
          </a:p>
          <a:p>
            <a:pPr algn="just"/>
            <a:r>
              <a:rPr lang="it-IT" sz="2000" b="1" u="sng" dirty="0" smtClean="0"/>
              <a:t>Fase di risposta al rischio</a:t>
            </a:r>
          </a:p>
          <a:p>
            <a:pPr marL="342900" indent="-342900" algn="just">
              <a:buFont typeface="Arial" panose="020B0604020202020204" pitchFamily="34" charset="0"/>
              <a:buChar char="•"/>
            </a:pPr>
            <a:r>
              <a:rPr lang="it-IT" sz="2000" dirty="0" smtClean="0"/>
              <a:t>determinare la natura, la tempistica e l’estensione delle procedure di revisione conseguenti</a:t>
            </a:r>
          </a:p>
          <a:p>
            <a:pPr algn="just"/>
            <a:r>
              <a:rPr lang="it-IT" sz="2000" b="1" u="sng" dirty="0" smtClean="0"/>
              <a:t>Fase di reporting</a:t>
            </a:r>
          </a:p>
          <a:p>
            <a:pPr marL="342900" indent="-342900" algn="just">
              <a:buFont typeface="Arial" panose="020B0604020202020204" pitchFamily="34" charset="0"/>
              <a:buChar char="•"/>
            </a:pPr>
            <a:r>
              <a:rPr lang="it-IT" sz="2000" dirty="0" smtClean="0"/>
              <a:t>valutare l’effetto degli errori non corretti</a:t>
            </a:r>
          </a:p>
          <a:p>
            <a:pPr marL="342900" indent="-342900" algn="just">
              <a:buFont typeface="Arial" panose="020B0604020202020204" pitchFamily="34" charset="0"/>
              <a:buChar char="•"/>
            </a:pPr>
            <a:r>
              <a:rPr lang="it-IT" sz="2000" dirty="0" smtClean="0"/>
              <a:t>formare il giudizio nella relazione di revisione (ISA Italia 320.5)</a:t>
            </a:r>
          </a:p>
        </p:txBody>
      </p:sp>
      <p:sp>
        <p:nvSpPr>
          <p:cNvPr id="8" name="Rettangolo 7"/>
          <p:cNvSpPr/>
          <p:nvPr/>
        </p:nvSpPr>
        <p:spPr>
          <a:xfrm>
            <a:off x="402432" y="1268760"/>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Tree>
    <p:extLst>
      <p:ext uri="{BB962C8B-B14F-4D97-AF65-F5344CB8AC3E}">
        <p14:creationId xmlns:p14="http://schemas.microsoft.com/office/powerpoint/2010/main" val="31825069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02432" y="5877272"/>
            <a:ext cx="11454207" cy="792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DOCUMENTO N. 315 – OTTOBRE 2006 </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0" y="1631444"/>
            <a:ext cx="11454208" cy="409342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b="1" dirty="0" smtClean="0"/>
              <a:t>Il revisore deve identificare e valutare i rischi di errori significativi a livello di bilancio e a livello di asserzioni, per classi di operazioni, saldi contabili e informativa</a:t>
            </a:r>
            <a:r>
              <a:rPr lang="it-IT" sz="2000" dirty="0" smtClean="0"/>
              <a:t>. Quindi, deve:</a:t>
            </a:r>
          </a:p>
          <a:p>
            <a:pPr marL="342900" indent="-342900" algn="just">
              <a:buFont typeface="Arial" panose="020B0604020202020204" pitchFamily="34" charset="0"/>
              <a:buChar char="•"/>
            </a:pPr>
            <a:r>
              <a:rPr lang="it-IT" sz="2000" b="1" dirty="0"/>
              <a:t>i</a:t>
            </a:r>
            <a:r>
              <a:rPr lang="it-IT" sz="2000" b="1" dirty="0" smtClean="0"/>
              <a:t>dentificare i rischi nel corso del processo volto a comprendere l’impresa e il suo contesto</a:t>
            </a:r>
            <a:r>
              <a:rPr lang="it-IT" sz="2000" dirty="0" smtClean="0"/>
              <a:t>, inclusi i relativi controlli istituiti a fronte di tali rischi, considerando le classi di operazioni, i saldi contabili e l’informativa contenuta nel bilancio</a:t>
            </a:r>
          </a:p>
          <a:p>
            <a:pPr marL="342900" indent="-342900" algn="just">
              <a:buFont typeface="Arial" panose="020B0604020202020204" pitchFamily="34" charset="0"/>
              <a:buChar char="•"/>
            </a:pPr>
            <a:r>
              <a:rPr lang="it-IT" sz="2000" b="1" dirty="0" smtClean="0"/>
              <a:t>collegare i rischi identificati ai profili che possono risultare errati a livello di asserzioni</a:t>
            </a:r>
          </a:p>
          <a:p>
            <a:pPr marL="342900" indent="-342900" algn="just">
              <a:buFont typeface="Arial" panose="020B0604020202020204" pitchFamily="34" charset="0"/>
              <a:buChar char="•"/>
            </a:pPr>
            <a:r>
              <a:rPr lang="it-IT" sz="2000" b="1" dirty="0"/>
              <a:t>v</a:t>
            </a:r>
            <a:r>
              <a:rPr lang="it-IT" sz="2000" b="1" dirty="0" smtClean="0"/>
              <a:t>alutare se i rischi siano di una importanza tale da causare errori significativi in bilancio</a:t>
            </a:r>
          </a:p>
          <a:p>
            <a:pPr marL="342900" indent="-342900" algn="just">
              <a:buFont typeface="Arial" panose="020B0604020202020204" pitchFamily="34" charset="0"/>
              <a:buChar char="•"/>
            </a:pPr>
            <a:r>
              <a:rPr lang="it-IT" sz="2000" b="1" dirty="0"/>
              <a:t>v</a:t>
            </a:r>
            <a:r>
              <a:rPr lang="it-IT" sz="2000" b="1" dirty="0" smtClean="0"/>
              <a:t>alutare la probabilità che i rischi possano causare errori significativi in bilancio</a:t>
            </a:r>
          </a:p>
          <a:p>
            <a:pPr algn="just"/>
            <a:r>
              <a:rPr lang="it-IT" sz="2000" dirty="0" smtClean="0"/>
              <a:t>Il revisore utilizza le informazioni raccolte nello svolgimento delle procedure di valutazione del rischio, inclusi gli elementi probativi acquisiti per valutare la struttura dei controlli e per accertare se siano stati messi in atto, come elementi probativi per supportare la valutazione del rischio.</a:t>
            </a:r>
          </a:p>
          <a:p>
            <a:pPr algn="just"/>
            <a:r>
              <a:rPr lang="it-IT" sz="2000" b="1" dirty="0" smtClean="0"/>
              <a:t>Il revisore deve utilizzare la valutazione del rischio per determinare la natura, la tempistica e l’estensione delle procedure conseguenti da eseguire</a:t>
            </a:r>
            <a:r>
              <a:rPr lang="it-IT" sz="2000" dirty="0" smtClean="0"/>
              <a:t>.</a:t>
            </a:r>
          </a:p>
        </p:txBody>
      </p:sp>
      <p:sp>
        <p:nvSpPr>
          <p:cNvPr id="8" name="Rettangolo 7"/>
          <p:cNvSpPr/>
          <p:nvPr/>
        </p:nvSpPr>
        <p:spPr>
          <a:xfrm>
            <a:off x="402431" y="1016732"/>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Tree>
    <p:extLst>
      <p:ext uri="{BB962C8B-B14F-4D97-AF65-F5344CB8AC3E}">
        <p14:creationId xmlns:p14="http://schemas.microsoft.com/office/powerpoint/2010/main" val="171202596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02432" y="5877272"/>
            <a:ext cx="11454207" cy="792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DOCUMENTO N. 315 – OTTOBRE 2006 </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0" y="1783844"/>
            <a:ext cx="11454208" cy="3816429"/>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200" dirty="0" smtClean="0"/>
              <a:t>Nel valutare la natura dei rischi, il revisore deve considerare una serie di aspetti, tra i quali:</a:t>
            </a:r>
          </a:p>
          <a:p>
            <a:pPr marL="342900" indent="-342900" algn="just">
              <a:buFont typeface="Arial" panose="020B0604020202020204" pitchFamily="34" charset="0"/>
              <a:buChar char="•"/>
            </a:pPr>
            <a:r>
              <a:rPr lang="it-IT" sz="2200" b="1" dirty="0"/>
              <a:t>s</a:t>
            </a:r>
            <a:r>
              <a:rPr lang="it-IT" sz="2200" b="1" dirty="0" smtClean="0"/>
              <a:t>e il rischio sia un rischio di frode o meno</a:t>
            </a:r>
          </a:p>
          <a:p>
            <a:pPr marL="342900" indent="-342900" algn="just">
              <a:buFont typeface="Arial" panose="020B0604020202020204" pitchFamily="34" charset="0"/>
              <a:buChar char="•"/>
            </a:pPr>
            <a:r>
              <a:rPr lang="it-IT" sz="2200" b="1" dirty="0"/>
              <a:t>s</a:t>
            </a:r>
            <a:r>
              <a:rPr lang="it-IT" sz="2200" b="1" dirty="0" smtClean="0"/>
              <a:t>e il rischio sia connesso a recenti e significativi sviluppi economici, contabili o di altra natura</a:t>
            </a:r>
            <a:r>
              <a:rPr lang="it-IT" sz="2200" dirty="0" smtClean="0"/>
              <a:t> e richieda un’attenzione particolare</a:t>
            </a:r>
          </a:p>
          <a:p>
            <a:pPr marL="342900" indent="-342900" algn="just">
              <a:buFont typeface="Arial" panose="020B0604020202020204" pitchFamily="34" charset="0"/>
              <a:buChar char="•"/>
            </a:pPr>
            <a:r>
              <a:rPr lang="it-IT" sz="2200" b="1" dirty="0"/>
              <a:t>l</a:t>
            </a:r>
            <a:r>
              <a:rPr lang="it-IT" sz="2200" b="1" dirty="0" smtClean="0"/>
              <a:t>a complessità delle operazioni</a:t>
            </a:r>
          </a:p>
          <a:p>
            <a:pPr marL="342900" indent="-342900" algn="just">
              <a:buFont typeface="Arial" panose="020B0604020202020204" pitchFamily="34" charset="0"/>
              <a:buChar char="•"/>
            </a:pPr>
            <a:r>
              <a:rPr lang="it-IT" sz="2200" b="1" dirty="0"/>
              <a:t>s</a:t>
            </a:r>
            <a:r>
              <a:rPr lang="it-IT" sz="2200" b="1" dirty="0" smtClean="0"/>
              <a:t>e il rischio è connesso a operazioni significative con parti correlate</a:t>
            </a:r>
          </a:p>
          <a:p>
            <a:pPr marL="342900" indent="-342900" algn="just">
              <a:buFont typeface="Arial" panose="020B0604020202020204" pitchFamily="34" charset="0"/>
              <a:buChar char="•"/>
            </a:pPr>
            <a:r>
              <a:rPr lang="it-IT" sz="2200" b="1" dirty="0"/>
              <a:t>i</a:t>
            </a:r>
            <a:r>
              <a:rPr lang="it-IT" sz="2200" b="1" dirty="0" smtClean="0"/>
              <a:t>l grado di soggettività nella misurazione delle informazioni economico-finanziarie </a:t>
            </a:r>
            <a:r>
              <a:rPr lang="it-IT" sz="2200" dirty="0" smtClean="0"/>
              <a:t>connesse al rischio, specialmente di quelle che comportano un ampio grado di incertezza nella misurazione</a:t>
            </a:r>
          </a:p>
          <a:p>
            <a:pPr marL="342900" indent="-342900" algn="just">
              <a:buFont typeface="Arial" panose="020B0604020202020204" pitchFamily="34" charset="0"/>
              <a:buChar char="•"/>
            </a:pPr>
            <a:r>
              <a:rPr lang="it-IT" sz="2200" b="1" dirty="0"/>
              <a:t>s</a:t>
            </a:r>
            <a:r>
              <a:rPr lang="it-IT" sz="2200" b="1" dirty="0" smtClean="0"/>
              <a:t>e il rischio sia connesso a operazioni significative al di fuori del normale corso degli affari per l’impresa </a:t>
            </a:r>
            <a:r>
              <a:rPr lang="it-IT" sz="2200" dirty="0" smtClean="0"/>
              <a:t>o che, sotto altri aspetti, sembrino essere inusuali</a:t>
            </a:r>
          </a:p>
        </p:txBody>
      </p:sp>
      <p:sp>
        <p:nvSpPr>
          <p:cNvPr id="8" name="Rettangolo 7"/>
          <p:cNvSpPr/>
          <p:nvPr/>
        </p:nvSpPr>
        <p:spPr>
          <a:xfrm>
            <a:off x="402431" y="1016732"/>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Tree>
    <p:extLst>
      <p:ext uri="{BB962C8B-B14F-4D97-AF65-F5344CB8AC3E}">
        <p14:creationId xmlns:p14="http://schemas.microsoft.com/office/powerpoint/2010/main" val="4874853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02432" y="5843601"/>
            <a:ext cx="11454207" cy="792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DOCUMENTO N. 315 – OTTOBRE 2006 </a:t>
            </a:r>
            <a:endParaRPr lang="it-IT" sz="2400" b="1" dirty="0">
              <a:solidFill>
                <a:schemeClr val="tx1"/>
              </a:solidFill>
            </a:endParaRPr>
          </a:p>
        </p:txBody>
      </p:sp>
      <p:sp>
        <p:nvSpPr>
          <p:cNvPr id="7" name="Rettangolo 6">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02430" y="1783844"/>
            <a:ext cx="11454208" cy="378565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I rischi di errori significativi hanno, spesso, attinenza con operazioni non di routine significative e con materie soggette a valutazioni.</a:t>
            </a:r>
          </a:p>
          <a:p>
            <a:pPr algn="just"/>
            <a:r>
              <a:rPr lang="it-IT" sz="2000" dirty="0" smtClean="0"/>
              <a:t>In bilancio possono essere maggiori in presenza:</a:t>
            </a:r>
          </a:p>
          <a:p>
            <a:pPr marL="342900" indent="-342900" algn="just">
              <a:buFont typeface="Arial" panose="020B0604020202020204" pitchFamily="34" charset="0"/>
              <a:buChar char="•"/>
            </a:pPr>
            <a:r>
              <a:rPr lang="it-IT" sz="2000" b="1" dirty="0" smtClean="0"/>
              <a:t>di maggior intervento della direzione per definire il trattamento contabile</a:t>
            </a:r>
          </a:p>
          <a:p>
            <a:pPr marL="342900" indent="-342900" algn="just">
              <a:buFont typeface="Arial" panose="020B0604020202020204" pitchFamily="34" charset="0"/>
              <a:buChar char="•"/>
            </a:pPr>
            <a:r>
              <a:rPr lang="it-IT" sz="2000" b="1" dirty="0" smtClean="0"/>
              <a:t>di maggior intervento manuale per la raccolta e l’elaborazione dei dati</a:t>
            </a:r>
          </a:p>
          <a:p>
            <a:pPr marL="342900" indent="-342900" algn="just">
              <a:buFont typeface="Arial" panose="020B0604020202020204" pitchFamily="34" charset="0"/>
              <a:buChar char="•"/>
            </a:pPr>
            <a:r>
              <a:rPr lang="it-IT" sz="2000" b="1" dirty="0"/>
              <a:t>d</a:t>
            </a:r>
            <a:r>
              <a:rPr lang="it-IT" sz="2000" b="1" dirty="0" smtClean="0"/>
              <a:t>i calcoli o principi contabili complessi </a:t>
            </a:r>
            <a:r>
              <a:rPr lang="it-IT" sz="2000" dirty="0" smtClean="0"/>
              <a:t>(per esempio, costo ammortizzato)</a:t>
            </a:r>
          </a:p>
          <a:p>
            <a:pPr marL="342900" indent="-342900" algn="just">
              <a:buFont typeface="Arial" panose="020B0604020202020204" pitchFamily="34" charset="0"/>
              <a:buChar char="•"/>
            </a:pPr>
            <a:r>
              <a:rPr lang="it-IT" sz="2000" b="1" dirty="0"/>
              <a:t>n</a:t>
            </a:r>
            <a:r>
              <a:rPr lang="it-IT" sz="2000" b="1" dirty="0" smtClean="0"/>
              <a:t>atura delle operazioni non di routine</a:t>
            </a:r>
            <a:r>
              <a:rPr lang="it-IT" sz="2000" dirty="0" smtClean="0"/>
              <a:t> che può mettere in difficoltà la stessa impresa ad attivare controlli efficaci sui rischi</a:t>
            </a:r>
          </a:p>
          <a:p>
            <a:pPr marL="342900" indent="-342900" algn="just">
              <a:buFont typeface="Arial" panose="020B0604020202020204" pitchFamily="34" charset="0"/>
              <a:buChar char="•"/>
            </a:pPr>
            <a:r>
              <a:rPr lang="it-IT" sz="2000" b="1" dirty="0"/>
              <a:t>p</a:t>
            </a:r>
            <a:r>
              <a:rPr lang="it-IT" sz="2000" b="1" dirty="0" smtClean="0"/>
              <a:t>rincipi contabili relativi a stime contabili o riconoscimento di ricavi </a:t>
            </a:r>
            <a:r>
              <a:rPr lang="it-IT" sz="2000" dirty="0" smtClean="0"/>
              <a:t>che possono essere soggetti a differente interpretazione</a:t>
            </a:r>
          </a:p>
          <a:p>
            <a:pPr marL="342900" indent="-342900" algn="just">
              <a:buFont typeface="Arial" panose="020B0604020202020204" pitchFamily="34" charset="0"/>
              <a:buChar char="•"/>
            </a:pPr>
            <a:r>
              <a:rPr lang="it-IT" sz="2000" b="1" dirty="0"/>
              <a:t>i</a:t>
            </a:r>
            <a:r>
              <a:rPr lang="it-IT" sz="2000" b="1" dirty="0" smtClean="0"/>
              <a:t>l giudizio richiesto può essere soggettivo</a:t>
            </a:r>
            <a:r>
              <a:rPr lang="it-IT" sz="2000" dirty="0" smtClean="0"/>
              <a:t>, complesso ovvero prevedere assunzioni sugli effetti di eventi futuri (per esempio, un giudizio sul valore equo e/o di mercato)</a:t>
            </a:r>
            <a:endParaRPr lang="it-IT" sz="2200" dirty="0" smtClean="0"/>
          </a:p>
        </p:txBody>
      </p:sp>
      <p:sp>
        <p:nvSpPr>
          <p:cNvPr id="8" name="Rettangolo 7"/>
          <p:cNvSpPr/>
          <p:nvPr/>
        </p:nvSpPr>
        <p:spPr>
          <a:xfrm>
            <a:off x="402431" y="1016732"/>
            <a:ext cx="11454207"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E L’ATTIVITA’ DI REVISIONE</a:t>
            </a:r>
          </a:p>
          <a:p>
            <a:pPr algn="ctr"/>
            <a:endParaRPr lang="it-IT" sz="2800" b="1" dirty="0">
              <a:solidFill>
                <a:schemeClr val="tx1"/>
              </a:solidFill>
            </a:endParaRPr>
          </a:p>
        </p:txBody>
      </p:sp>
    </p:spTree>
    <p:extLst>
      <p:ext uri="{BB962C8B-B14F-4D97-AF65-F5344CB8AC3E}">
        <p14:creationId xmlns:p14="http://schemas.microsoft.com/office/powerpoint/2010/main" val="17892259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10841"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OBIETTIVI DELLA PIANIFICAZIONE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10841" y="2395240"/>
            <a:ext cx="11233248" cy="347787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Una </a:t>
            </a:r>
            <a:r>
              <a:rPr lang="it-IT" sz="2000" b="1" dirty="0" smtClean="0"/>
              <a:t>corretta e adeguata «pianificazione della revisione»</a:t>
            </a:r>
            <a:r>
              <a:rPr lang="it-IT" sz="2000" dirty="0" smtClean="0"/>
              <a:t> assume un valore assai importante giacché consente al revisore di:</a:t>
            </a:r>
          </a:p>
          <a:p>
            <a:pPr algn="just"/>
            <a:endParaRPr lang="it-IT" sz="2000" dirty="0" smtClean="0"/>
          </a:p>
          <a:p>
            <a:pPr marL="342900" indent="-342900" algn="just">
              <a:buFont typeface="Arial" panose="020B0604020202020204" pitchFamily="34" charset="0"/>
              <a:buChar char="•"/>
            </a:pPr>
            <a:r>
              <a:rPr lang="it-IT" sz="2000" b="1" dirty="0" smtClean="0"/>
              <a:t>ridurre il rischio di revisione a un livello accettabile</a:t>
            </a:r>
          </a:p>
          <a:p>
            <a:pPr marL="342900" indent="-342900" algn="just">
              <a:buFont typeface="Arial" panose="020B0604020202020204" pitchFamily="34" charset="0"/>
              <a:buChar char="•"/>
            </a:pPr>
            <a:r>
              <a:rPr lang="it-IT" sz="2000" b="1" dirty="0"/>
              <a:t>s</a:t>
            </a:r>
            <a:r>
              <a:rPr lang="it-IT" sz="2000" b="1" dirty="0" smtClean="0"/>
              <a:t>volgere le procedure di revisione coerenti con il costo della revisione</a:t>
            </a:r>
          </a:p>
          <a:p>
            <a:pPr marL="342900" indent="-342900" algn="just">
              <a:buFont typeface="Arial" panose="020B0604020202020204" pitchFamily="34" charset="0"/>
              <a:buChar char="•"/>
            </a:pPr>
            <a:r>
              <a:rPr lang="it-IT" sz="2000" b="1" dirty="0"/>
              <a:t>c</a:t>
            </a:r>
            <a:r>
              <a:rPr lang="it-IT" sz="2000" b="1" dirty="0" smtClean="0"/>
              <a:t>ompletare il lavoro e, quindi, emettere il giudizio sul bilancio nei tempi congrui e previsti</a:t>
            </a:r>
          </a:p>
          <a:p>
            <a:pPr marL="342900" indent="-342900" algn="just">
              <a:buFont typeface="Arial" panose="020B0604020202020204" pitchFamily="34" charset="0"/>
              <a:buChar char="•"/>
            </a:pPr>
            <a:endParaRPr lang="it-IT" sz="2000" dirty="0"/>
          </a:p>
          <a:p>
            <a:pPr algn="just"/>
            <a:r>
              <a:rPr lang="it-IT" sz="2000" dirty="0" smtClean="0"/>
              <a:t>Naturalmente </a:t>
            </a:r>
            <a:r>
              <a:rPr lang="it-IT" sz="2000" b="1" dirty="0" smtClean="0"/>
              <a:t>la natura e l’estensione variano in ragione alle dimensioni e alla complessità dell’impresa</a:t>
            </a:r>
            <a:r>
              <a:rPr lang="it-IT" sz="2000" dirty="0" smtClean="0"/>
              <a:t>, nonché </a:t>
            </a:r>
            <a:r>
              <a:rPr lang="it-IT" sz="2000" b="1" dirty="0" smtClean="0"/>
              <a:t>dell’esperienza dello stesso revisore nel corso di precedenti incarichi e dei mutamenti che si verificano durante lo svolgimento dell’incarico</a:t>
            </a:r>
            <a:r>
              <a:rPr lang="it-IT" sz="2000" dirty="0" smtClean="0"/>
              <a:t>.</a:t>
            </a:r>
            <a:endParaRPr lang="it-IT" sz="2400" dirty="0"/>
          </a:p>
        </p:txBody>
      </p:sp>
    </p:spTree>
    <p:extLst>
      <p:ext uri="{BB962C8B-B14F-4D97-AF65-F5344CB8AC3E}">
        <p14:creationId xmlns:p14="http://schemas.microsoft.com/office/powerpoint/2010/main" val="14437794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965084" y="1016732"/>
            <a:ext cx="10178143"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800" b="1" dirty="0" smtClean="0">
              <a:solidFill>
                <a:schemeClr val="tx1"/>
              </a:solidFill>
            </a:endParaRPr>
          </a:p>
          <a:p>
            <a:pPr algn="ctr"/>
            <a:r>
              <a:rPr lang="it-IT" sz="2800" b="1" dirty="0" smtClean="0">
                <a:solidFill>
                  <a:schemeClr val="tx1"/>
                </a:solidFill>
              </a:rPr>
              <a:t>LA SIGNIFICATIVITA’ - ESEMPIO</a:t>
            </a:r>
          </a:p>
          <a:p>
            <a:pPr algn="ctr"/>
            <a:endParaRPr lang="it-IT" sz="2800" b="1" dirty="0">
              <a:solidFill>
                <a:schemeClr val="tx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206" y="1742660"/>
            <a:ext cx="1037590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136539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1371" y="148478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L’ERRORE «TRASCURABILE»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708920"/>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a:solidFill>
                  <a:srgbClr val="454545"/>
                </a:solidFill>
                <a:latin typeface="Roboto"/>
              </a:rPr>
              <a:t>Il </a:t>
            </a:r>
            <a:r>
              <a:rPr lang="it-IT" sz="2400" b="1" dirty="0">
                <a:solidFill>
                  <a:srgbClr val="454545"/>
                </a:solidFill>
                <a:latin typeface="Roboto"/>
              </a:rPr>
              <a:t>Principio Isa Italia 450, </a:t>
            </a:r>
            <a:r>
              <a:rPr lang="it-IT" sz="2400" b="1" dirty="0" smtClean="0">
                <a:solidFill>
                  <a:srgbClr val="454545"/>
                </a:solidFill>
                <a:latin typeface="Roboto"/>
              </a:rPr>
              <a:t>paragrafo «A2»</a:t>
            </a:r>
            <a:r>
              <a:rPr lang="it-IT" sz="2400" dirty="0">
                <a:solidFill>
                  <a:srgbClr val="454545"/>
                </a:solidFill>
                <a:latin typeface="Roboto"/>
              </a:rPr>
              <a:t> indica anche il concetto di </a:t>
            </a:r>
            <a:r>
              <a:rPr lang="it-IT" sz="2400" b="1" dirty="0">
                <a:solidFill>
                  <a:srgbClr val="454545"/>
                </a:solidFill>
                <a:latin typeface="Roboto"/>
              </a:rPr>
              <a:t>errore “chiaramente trascurabile</a:t>
            </a:r>
            <a:r>
              <a:rPr lang="it-IT" sz="2400" b="1" dirty="0" smtClean="0">
                <a:solidFill>
                  <a:srgbClr val="454545"/>
                </a:solidFill>
                <a:latin typeface="Roboto"/>
              </a:rPr>
              <a:t>”.</a:t>
            </a:r>
          </a:p>
          <a:p>
            <a:pPr algn="just"/>
            <a:r>
              <a:rPr lang="it-IT" sz="2400" dirty="0" smtClean="0">
                <a:solidFill>
                  <a:srgbClr val="454545"/>
                </a:solidFill>
                <a:latin typeface="Roboto"/>
              </a:rPr>
              <a:t>Quindi, un </a:t>
            </a:r>
            <a:r>
              <a:rPr lang="it-IT" sz="2400" dirty="0">
                <a:solidFill>
                  <a:srgbClr val="454545"/>
                </a:solidFill>
                <a:latin typeface="Roboto"/>
              </a:rPr>
              <a:t>importo </a:t>
            </a:r>
            <a:r>
              <a:rPr lang="it-IT" sz="2400" b="1" dirty="0">
                <a:solidFill>
                  <a:srgbClr val="454545"/>
                </a:solidFill>
                <a:latin typeface="Roboto"/>
              </a:rPr>
              <a:t>al di sotto del quale gli errori non necessitano di essere cumulati</a:t>
            </a:r>
            <a:r>
              <a:rPr lang="it-IT" sz="2400" dirty="0">
                <a:solidFill>
                  <a:srgbClr val="454545"/>
                </a:solidFill>
                <a:latin typeface="Roboto"/>
              </a:rPr>
              <a:t> in quanto il revisore si attende che l’insieme di tali importi chiaramente non avrà un effetto significativo sul bilancio. </a:t>
            </a:r>
            <a:endParaRPr lang="it-IT" sz="2400" dirty="0" smtClean="0">
              <a:solidFill>
                <a:srgbClr val="454545"/>
              </a:solidFill>
              <a:latin typeface="Roboto"/>
            </a:endParaRPr>
          </a:p>
          <a:p>
            <a:pPr algn="just"/>
            <a:r>
              <a:rPr lang="it-IT" sz="2400" dirty="0" smtClean="0">
                <a:solidFill>
                  <a:srgbClr val="454545"/>
                </a:solidFill>
                <a:latin typeface="Roboto"/>
              </a:rPr>
              <a:t>La </a:t>
            </a:r>
            <a:r>
              <a:rPr lang="it-IT" sz="2400" dirty="0">
                <a:solidFill>
                  <a:srgbClr val="454545"/>
                </a:solidFill>
                <a:latin typeface="Roboto"/>
              </a:rPr>
              <a:t>sua determinazione è rimessa al giudizio del revisore, spesso in forma </a:t>
            </a:r>
            <a:r>
              <a:rPr lang="it-IT" sz="2400" b="1" dirty="0">
                <a:solidFill>
                  <a:srgbClr val="454545"/>
                </a:solidFill>
                <a:latin typeface="Roboto"/>
              </a:rPr>
              <a:t>percentuale rispetto alla “significatività operativa”</a:t>
            </a:r>
            <a:r>
              <a:rPr lang="it-IT" sz="2400" dirty="0">
                <a:solidFill>
                  <a:srgbClr val="454545"/>
                </a:solidFill>
                <a:latin typeface="Roboto"/>
              </a:rPr>
              <a:t>.</a:t>
            </a:r>
            <a:endParaRPr lang="it-IT" sz="2400" dirty="0"/>
          </a:p>
        </p:txBody>
      </p:sp>
    </p:spTree>
    <p:extLst>
      <p:ext uri="{BB962C8B-B14F-4D97-AF65-F5344CB8AC3E}">
        <p14:creationId xmlns:p14="http://schemas.microsoft.com/office/powerpoint/2010/main" val="1169391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1371" y="1484784"/>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L’ERRORE «TRASCURABILE»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1371" y="2420888"/>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Il giudizio professionale, nell’ambito degli errori «chiaramente» trascurabili, potrà includere fattori come i seguenti:</a:t>
            </a:r>
          </a:p>
          <a:p>
            <a:pPr marL="342900" indent="-342900" algn="just">
              <a:buFont typeface="Arial" panose="020B0604020202020204" pitchFamily="34" charset="0"/>
              <a:buChar char="•"/>
            </a:pPr>
            <a:r>
              <a:rPr lang="it-IT" sz="2400" dirty="0"/>
              <a:t>i</a:t>
            </a:r>
            <a:r>
              <a:rPr lang="it-IT" sz="2400" dirty="0" smtClean="0"/>
              <a:t>l </a:t>
            </a:r>
            <a:r>
              <a:rPr lang="it-IT" sz="2400" b="1" dirty="0" smtClean="0"/>
              <a:t>numero o l’ammontare degli errori identificati nel passato</a:t>
            </a:r>
          </a:p>
          <a:p>
            <a:pPr marL="342900" indent="-342900" algn="just">
              <a:buFont typeface="Arial" panose="020B0604020202020204" pitchFamily="34" charset="0"/>
              <a:buChar char="•"/>
            </a:pPr>
            <a:r>
              <a:rPr lang="it-IT" sz="2400" dirty="0"/>
              <a:t>i</a:t>
            </a:r>
            <a:r>
              <a:rPr lang="it-IT" sz="2400" dirty="0" smtClean="0"/>
              <a:t> </a:t>
            </a:r>
            <a:r>
              <a:rPr lang="it-IT" sz="2400" b="1" dirty="0" smtClean="0"/>
              <a:t>risultati della valutazione del rischio</a:t>
            </a:r>
          </a:p>
          <a:p>
            <a:pPr marL="342900" indent="-342900" algn="just">
              <a:buFont typeface="Arial" panose="020B0604020202020204" pitchFamily="34" charset="0"/>
              <a:buChar char="•"/>
            </a:pPr>
            <a:r>
              <a:rPr lang="it-IT" sz="2400" dirty="0" smtClean="0"/>
              <a:t>le </a:t>
            </a:r>
            <a:r>
              <a:rPr lang="it-IT" sz="2400" b="1" dirty="0" smtClean="0"/>
              <a:t>aspettative del cliente in merito alla comunicazione del revisore</a:t>
            </a:r>
          </a:p>
          <a:p>
            <a:pPr marL="342900" indent="-342900" algn="just">
              <a:buFont typeface="Arial" panose="020B0604020202020204" pitchFamily="34" charset="0"/>
              <a:buChar char="•"/>
            </a:pPr>
            <a:r>
              <a:rPr lang="it-IT" sz="2400" dirty="0"/>
              <a:t>l</a:t>
            </a:r>
            <a:r>
              <a:rPr lang="it-IT" sz="2400" dirty="0" smtClean="0"/>
              <a:t>’eventuale </a:t>
            </a:r>
            <a:r>
              <a:rPr lang="it-IT" sz="2400" b="1" dirty="0" smtClean="0"/>
              <a:t>margine disponibile rispetto a </a:t>
            </a:r>
            <a:r>
              <a:rPr lang="it-IT" sz="2400" b="1" i="1" dirty="0" smtClean="0"/>
              <a:t>covenant</a:t>
            </a:r>
            <a:r>
              <a:rPr lang="it-IT" sz="2400" b="1" dirty="0" smtClean="0"/>
              <a:t> o altre casistiche che possano aver determinato significatività specifiche</a:t>
            </a:r>
            <a:endParaRPr lang="it-IT" sz="2400" b="1" dirty="0"/>
          </a:p>
        </p:txBody>
      </p:sp>
    </p:spTree>
    <p:extLst>
      <p:ext uri="{BB962C8B-B14F-4D97-AF65-F5344CB8AC3E}">
        <p14:creationId xmlns:p14="http://schemas.microsoft.com/office/powerpoint/2010/main" val="27038085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LA DOCUMENTAZIONE</a:t>
            </a:r>
          </a:p>
        </p:txBody>
      </p:sp>
    </p:spTree>
    <p:extLst>
      <p:ext uri="{BB962C8B-B14F-4D97-AF65-F5344CB8AC3E}">
        <p14:creationId xmlns:p14="http://schemas.microsoft.com/office/powerpoint/2010/main" val="158252338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5968" y="1340768"/>
            <a:ext cx="112332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DOCUMENTAZIONE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5968" y="2204864"/>
            <a:ext cx="11233248" cy="156966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b="1" dirty="0" smtClean="0"/>
              <a:t>Il revisore deve documentare non solo i valori selezionati e i relativi importi</a:t>
            </a:r>
            <a:r>
              <a:rPr lang="it-IT" sz="2400" dirty="0" smtClean="0"/>
              <a:t>, ma anche i fattori che hanno determinato le scelte, giacché è fondamentale predisporre evidenze documentali che supportino la determinazione dei livelli di significatività, </a:t>
            </a:r>
            <a:r>
              <a:rPr lang="it-IT" sz="2400" b="1" dirty="0" smtClean="0"/>
              <a:t>punto cardine della revisione</a:t>
            </a:r>
            <a:endParaRPr lang="it-IT" sz="24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968" y="4293097"/>
            <a:ext cx="11233248" cy="2350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77149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5968" y="1340768"/>
            <a:ext cx="112332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DOCUMENTAZIONE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5968" y="2204864"/>
            <a:ext cx="11233248" cy="378565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b="1" dirty="0" smtClean="0"/>
              <a:t>Il revisore deve controllare documenti e dati e tale attività comporta l’esame di registrazioni o di documenti, interni o esterni, in formato cartaceo, elettronico o altro, ovvero la verifica fisica di una attività </a:t>
            </a:r>
            <a:r>
              <a:rPr lang="it-IT" sz="2000" dirty="0" smtClean="0"/>
              <a:t>(per esempio, la consistenza a campione delle scorte di magazzino).</a:t>
            </a:r>
          </a:p>
          <a:p>
            <a:pPr algn="just"/>
            <a:endParaRPr lang="it-IT" sz="2000" dirty="0" smtClean="0"/>
          </a:p>
          <a:p>
            <a:pPr algn="just"/>
            <a:r>
              <a:rPr lang="it-IT" sz="2000" dirty="0" smtClean="0"/>
              <a:t>Le attività del revisore, infatti, sono riassumibili in queste fasi:</a:t>
            </a:r>
          </a:p>
          <a:p>
            <a:pPr marL="342900" indent="-342900" algn="just">
              <a:buFont typeface="Arial" panose="020B0604020202020204" pitchFamily="34" charset="0"/>
              <a:buChar char="•"/>
            </a:pPr>
            <a:r>
              <a:rPr lang="it-IT" sz="2000" dirty="0" smtClean="0"/>
              <a:t>Ispezione</a:t>
            </a:r>
          </a:p>
          <a:p>
            <a:pPr marL="342900" indent="-342900" algn="just">
              <a:buFont typeface="Arial" panose="020B0604020202020204" pitchFamily="34" charset="0"/>
              <a:buChar char="•"/>
            </a:pPr>
            <a:r>
              <a:rPr lang="it-IT" sz="2000" dirty="0" smtClean="0"/>
              <a:t>Osservazione</a:t>
            </a:r>
          </a:p>
          <a:p>
            <a:pPr marL="342900" indent="-342900" algn="just">
              <a:buFont typeface="Arial" panose="020B0604020202020204" pitchFamily="34" charset="0"/>
              <a:buChar char="•"/>
            </a:pPr>
            <a:r>
              <a:rPr lang="it-IT" sz="2000" dirty="0" smtClean="0"/>
              <a:t>Conferma esterna</a:t>
            </a:r>
          </a:p>
          <a:p>
            <a:pPr marL="342900" indent="-342900" algn="just">
              <a:buFont typeface="Arial" panose="020B0604020202020204" pitchFamily="34" charset="0"/>
              <a:buChar char="•"/>
            </a:pPr>
            <a:r>
              <a:rPr lang="it-IT" sz="2000" dirty="0" smtClean="0"/>
              <a:t>Ricalcolo</a:t>
            </a:r>
          </a:p>
          <a:p>
            <a:pPr marL="342900" indent="-342900" algn="just">
              <a:buFont typeface="Arial" panose="020B0604020202020204" pitchFamily="34" charset="0"/>
              <a:buChar char="•"/>
            </a:pPr>
            <a:r>
              <a:rPr lang="it-IT" sz="2000" dirty="0" smtClean="0"/>
              <a:t>Riesecuzione</a:t>
            </a:r>
          </a:p>
          <a:p>
            <a:pPr marL="342900" indent="-342900" algn="just">
              <a:buFont typeface="Arial" panose="020B0604020202020204" pitchFamily="34" charset="0"/>
              <a:buChar char="•"/>
            </a:pPr>
            <a:r>
              <a:rPr lang="it-IT" sz="2000" dirty="0" smtClean="0"/>
              <a:t>Procedure di analisi comparativa</a:t>
            </a:r>
          </a:p>
          <a:p>
            <a:pPr marL="342900" indent="-342900" algn="just">
              <a:buFont typeface="Arial" panose="020B0604020202020204" pitchFamily="34" charset="0"/>
              <a:buChar char="•"/>
            </a:pPr>
            <a:r>
              <a:rPr lang="it-IT" sz="2000" dirty="0" smtClean="0"/>
              <a:t>Indagine</a:t>
            </a:r>
            <a:endParaRPr lang="it-IT" sz="2400" dirty="0"/>
          </a:p>
        </p:txBody>
      </p:sp>
    </p:spTree>
    <p:extLst>
      <p:ext uri="{BB962C8B-B14F-4D97-AF65-F5344CB8AC3E}">
        <p14:creationId xmlns:p14="http://schemas.microsoft.com/office/powerpoint/2010/main" val="35332930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5968" y="1340768"/>
            <a:ext cx="112332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DOCUMENTAZIONE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35968" y="2564904"/>
            <a:ext cx="11233248" cy="3416320"/>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Con particolare attenzione alla </a:t>
            </a:r>
            <a:r>
              <a:rPr lang="it-IT" sz="2400" b="1" u="sng" dirty="0" smtClean="0"/>
              <a:t>fase di «conferma esterna»</a:t>
            </a:r>
            <a:r>
              <a:rPr lang="it-IT" sz="2400" dirty="0" smtClean="0"/>
              <a:t>, </a:t>
            </a:r>
            <a:r>
              <a:rPr lang="it-IT" sz="2400" b="1" dirty="0" smtClean="0"/>
              <a:t>il revisore deve inviare le richieste a</a:t>
            </a:r>
            <a:r>
              <a:rPr lang="it-IT" sz="2400" dirty="0" smtClean="0"/>
              <a:t>:</a:t>
            </a:r>
          </a:p>
          <a:p>
            <a:pPr marL="342900" indent="-342900" algn="just">
              <a:buFont typeface="Arial" panose="020B0604020202020204" pitchFamily="34" charset="0"/>
              <a:buChar char="•"/>
            </a:pPr>
            <a:r>
              <a:rPr lang="it-IT" sz="2400" dirty="0" smtClean="0"/>
              <a:t>Clienti</a:t>
            </a:r>
          </a:p>
          <a:p>
            <a:pPr marL="342900" indent="-342900" algn="just">
              <a:buFont typeface="Arial" panose="020B0604020202020204" pitchFamily="34" charset="0"/>
              <a:buChar char="•"/>
            </a:pPr>
            <a:r>
              <a:rPr lang="it-IT" sz="2400" dirty="0" smtClean="0"/>
              <a:t>Fornitori</a:t>
            </a:r>
          </a:p>
          <a:p>
            <a:pPr marL="342900" indent="-342900" algn="just">
              <a:buFont typeface="Arial" panose="020B0604020202020204" pitchFamily="34" charset="0"/>
              <a:buChar char="•"/>
            </a:pPr>
            <a:r>
              <a:rPr lang="it-IT" sz="2400" dirty="0" smtClean="0"/>
              <a:t>Banche e altri intermediari</a:t>
            </a:r>
          </a:p>
          <a:p>
            <a:pPr marL="342900" indent="-342900" algn="just">
              <a:buFont typeface="Arial" panose="020B0604020202020204" pitchFamily="34" charset="0"/>
              <a:buChar char="•"/>
            </a:pPr>
            <a:r>
              <a:rPr lang="it-IT" sz="2400" dirty="0" smtClean="0"/>
              <a:t>Depositari di beni aziendali</a:t>
            </a:r>
          </a:p>
          <a:p>
            <a:pPr marL="342900" indent="-342900" algn="just">
              <a:buFont typeface="Arial" panose="020B0604020202020204" pitchFamily="34" charset="0"/>
              <a:buChar char="•"/>
            </a:pPr>
            <a:r>
              <a:rPr lang="it-IT" sz="2400" dirty="0" smtClean="0"/>
              <a:t>Consulenti della società</a:t>
            </a:r>
          </a:p>
          <a:p>
            <a:pPr marL="342900" indent="-342900" algn="just">
              <a:buFont typeface="Arial" panose="020B0604020202020204" pitchFamily="34" charset="0"/>
              <a:buChar char="•"/>
            </a:pPr>
            <a:r>
              <a:rPr lang="it-IT" sz="2400" dirty="0" smtClean="0"/>
              <a:t>Compagnie di assicurazione</a:t>
            </a:r>
          </a:p>
          <a:p>
            <a:pPr marL="342900" indent="-342900" algn="just">
              <a:buFont typeface="Arial" panose="020B0604020202020204" pitchFamily="34" charset="0"/>
              <a:buChar char="•"/>
            </a:pPr>
            <a:r>
              <a:rPr lang="it-IT" sz="2400" dirty="0" smtClean="0"/>
              <a:t>Altri soggetti coinvolti nell’attività d’impresa</a:t>
            </a:r>
            <a:endParaRPr lang="it-IT" sz="2400" dirty="0"/>
          </a:p>
        </p:txBody>
      </p:sp>
    </p:spTree>
    <p:extLst>
      <p:ext uri="{BB962C8B-B14F-4D97-AF65-F5344CB8AC3E}">
        <p14:creationId xmlns:p14="http://schemas.microsoft.com/office/powerpoint/2010/main" val="37568809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92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ANALISI COMPARATIVA</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348880"/>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Per procedure di «</a:t>
            </a:r>
            <a:r>
              <a:rPr lang="it-IT" sz="2400" b="1" dirty="0" smtClean="0"/>
              <a:t>analisi comparativa» si devono intendere quelle tecniche utilizzate per inserire un valore, riferibile a una variazione di conto, un saldo di conto o una voce di bilancio, da un </a:t>
            </a:r>
            <a:r>
              <a:rPr lang="it-IT" sz="2400" b="1" i="1" dirty="0" smtClean="0"/>
              <a:t>set</a:t>
            </a:r>
            <a:r>
              <a:rPr lang="it-IT" sz="2400" b="1" dirty="0" smtClean="0"/>
              <a:t> di dati noti, a partire da una o più ipotesi di correlazione o per correlare orizzontalmente </a:t>
            </a:r>
            <a:r>
              <a:rPr lang="it-IT" sz="2400" dirty="0" smtClean="0"/>
              <a:t>(per variazioni intervenute da un esercizio all’altro) </a:t>
            </a:r>
            <a:r>
              <a:rPr lang="it-IT" sz="2400" b="1" dirty="0" smtClean="0"/>
              <a:t>o verticalmente</a:t>
            </a:r>
            <a:r>
              <a:rPr lang="it-IT" sz="2400" dirty="0" smtClean="0"/>
              <a:t> (per incidenza di un conto sul totale di sezione), </a:t>
            </a:r>
            <a:r>
              <a:rPr lang="it-IT" sz="2400" b="1" dirty="0" smtClean="0"/>
              <a:t>valori di bilancio ad altri valori di bilancio o a quantità aziendali</a:t>
            </a:r>
            <a:endParaRPr lang="it-IT" sz="2400" dirty="0"/>
          </a:p>
        </p:txBody>
      </p:sp>
      <p:sp>
        <p:nvSpPr>
          <p:cNvPr id="2" name="Rettangolo 1"/>
          <p:cNvSpPr/>
          <p:nvPr/>
        </p:nvSpPr>
        <p:spPr>
          <a:xfrm>
            <a:off x="459239" y="6027382"/>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520</a:t>
            </a:r>
            <a:endParaRPr lang="it-IT" sz="2400" b="1" dirty="0"/>
          </a:p>
        </p:txBody>
      </p:sp>
    </p:spTree>
    <p:extLst>
      <p:ext uri="{BB962C8B-B14F-4D97-AF65-F5344CB8AC3E}">
        <p14:creationId xmlns:p14="http://schemas.microsoft.com/office/powerpoint/2010/main" val="5108046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LE PROCEDURE DI VALUTAZIONE DEL RISCHIO</a:t>
            </a:r>
          </a:p>
        </p:txBody>
      </p:sp>
    </p:spTree>
    <p:extLst>
      <p:ext uri="{BB962C8B-B14F-4D97-AF65-F5344CB8AC3E}">
        <p14:creationId xmlns:p14="http://schemas.microsoft.com/office/powerpoint/2010/main" val="1797655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92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VALUTAZIONE DEL RISCHIO</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621023"/>
            <a:ext cx="11233248" cy="2308324"/>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Le modalità operative sono state così definite:</a:t>
            </a:r>
          </a:p>
          <a:p>
            <a:pPr marL="342900" indent="-342900" algn="just">
              <a:buFont typeface="Arial" panose="020B0604020202020204" pitchFamily="34" charset="0"/>
              <a:buChar char="•"/>
            </a:pPr>
            <a:r>
              <a:rPr lang="it-IT" sz="2400" b="1" dirty="0" smtClean="0"/>
              <a:t>attività obbligatorie da svolgere per identificare e valutare il rischio</a:t>
            </a:r>
          </a:p>
          <a:p>
            <a:pPr marL="342900" indent="-342900" algn="just">
              <a:buFont typeface="Arial" panose="020B0604020202020204" pitchFamily="34" charset="0"/>
              <a:buChar char="•"/>
            </a:pPr>
            <a:r>
              <a:rPr lang="it-IT" sz="2400" dirty="0"/>
              <a:t>l</a:t>
            </a:r>
            <a:r>
              <a:rPr lang="it-IT" sz="2400" dirty="0" smtClean="0"/>
              <a:t>a </a:t>
            </a:r>
            <a:r>
              <a:rPr lang="it-IT" sz="2400" b="1" dirty="0" smtClean="0"/>
              <a:t>rilevanza delle informazioni raccolte in fase di accettazione dell’incarico</a:t>
            </a:r>
          </a:p>
          <a:p>
            <a:pPr marL="342900" indent="-342900" algn="just">
              <a:buFont typeface="Arial" panose="020B0604020202020204" pitchFamily="34" charset="0"/>
              <a:buChar char="•"/>
            </a:pPr>
            <a:r>
              <a:rPr lang="it-IT" sz="2400" dirty="0"/>
              <a:t>l</a:t>
            </a:r>
            <a:r>
              <a:rPr lang="it-IT" sz="2400" dirty="0" smtClean="0"/>
              <a:t>a </a:t>
            </a:r>
            <a:r>
              <a:rPr lang="it-IT" sz="2400" b="1" dirty="0" smtClean="0"/>
              <a:t>rilevanza delle informazioni già raccolte in altri incarichi</a:t>
            </a:r>
          </a:p>
          <a:p>
            <a:pPr marL="342900" indent="-342900" algn="just">
              <a:buFont typeface="Arial" panose="020B0604020202020204" pitchFamily="34" charset="0"/>
              <a:buChar char="•"/>
            </a:pPr>
            <a:r>
              <a:rPr lang="it-IT" sz="2400" dirty="0" smtClean="0"/>
              <a:t>la </a:t>
            </a:r>
            <a:r>
              <a:rPr lang="it-IT" sz="2400" b="1" dirty="0" smtClean="0"/>
              <a:t>discussione del team di revisione in tema di rischi</a:t>
            </a:r>
            <a:endParaRPr lang="it-IT" sz="2400" b="1" dirty="0"/>
          </a:p>
        </p:txBody>
      </p:sp>
      <p:sp>
        <p:nvSpPr>
          <p:cNvPr id="2" name="Rettangolo 1"/>
          <p:cNvSpPr/>
          <p:nvPr/>
        </p:nvSpPr>
        <p:spPr>
          <a:xfrm>
            <a:off x="459239" y="5859065"/>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315</a:t>
            </a:r>
            <a:endParaRPr lang="it-IT" sz="2400" b="1" dirty="0"/>
          </a:p>
        </p:txBody>
      </p:sp>
    </p:spTree>
    <p:extLst>
      <p:ext uri="{BB962C8B-B14F-4D97-AF65-F5344CB8AC3E}">
        <p14:creationId xmlns:p14="http://schemas.microsoft.com/office/powerpoint/2010/main" val="1111600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47274" y="1295400"/>
            <a:ext cx="11321335" cy="9094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u="sng" dirty="0" smtClean="0">
                <a:solidFill>
                  <a:schemeClr val="tx1"/>
                </a:solidFill>
              </a:rPr>
              <a:t>FASE DI INTERIM</a:t>
            </a:r>
          </a:p>
          <a:p>
            <a:pPr algn="ctr"/>
            <a:r>
              <a:rPr lang="it-IT" sz="2800" b="1" dirty="0" smtClean="0">
                <a:solidFill>
                  <a:schemeClr val="tx1"/>
                </a:solidFill>
              </a:rPr>
              <a:t>(bilancio al 31/12 – attività settembre-dicembre)</a:t>
            </a:r>
            <a:endParaRPr lang="it-IT" sz="2800" b="1" dirty="0">
              <a:solidFill>
                <a:schemeClr val="tx1"/>
              </a:solidFill>
            </a:endParaRPr>
          </a:p>
        </p:txBody>
      </p:sp>
      <p:sp>
        <p:nvSpPr>
          <p:cNvPr id="7" name="Rettangolo 6"/>
          <p:cNvSpPr/>
          <p:nvPr/>
        </p:nvSpPr>
        <p:spPr>
          <a:xfrm>
            <a:off x="3791744" y="2492896"/>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Pianificazione del lavoro</a:t>
            </a:r>
            <a:endParaRPr lang="it-IT" b="1" dirty="0">
              <a:solidFill>
                <a:schemeClr val="tx1"/>
              </a:solidFill>
            </a:endParaRPr>
          </a:p>
        </p:txBody>
      </p:sp>
      <p:sp>
        <p:nvSpPr>
          <p:cNvPr id="8" name="Rettangolo 7"/>
          <p:cNvSpPr/>
          <p:nvPr/>
        </p:nvSpPr>
        <p:spPr>
          <a:xfrm>
            <a:off x="247274" y="3501008"/>
            <a:ext cx="2584364"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Determinazione della materialità</a:t>
            </a:r>
            <a:endParaRPr lang="it-IT" dirty="0">
              <a:solidFill>
                <a:schemeClr val="tx1"/>
              </a:solidFill>
            </a:endParaRPr>
          </a:p>
        </p:txBody>
      </p:sp>
      <p:sp>
        <p:nvSpPr>
          <p:cNvPr id="9" name="Rettangolo 8"/>
          <p:cNvSpPr/>
          <p:nvPr/>
        </p:nvSpPr>
        <p:spPr>
          <a:xfrm>
            <a:off x="3023659" y="3501008"/>
            <a:ext cx="259228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Conoscenza del cliente</a:t>
            </a:r>
            <a:endParaRPr lang="it-IT" dirty="0">
              <a:solidFill>
                <a:schemeClr val="tx1"/>
              </a:solidFill>
            </a:endParaRPr>
          </a:p>
        </p:txBody>
      </p:sp>
      <p:sp>
        <p:nvSpPr>
          <p:cNvPr id="10" name="Rettangolo 9"/>
          <p:cNvSpPr/>
          <p:nvPr/>
        </p:nvSpPr>
        <p:spPr>
          <a:xfrm>
            <a:off x="5903979" y="3501008"/>
            <a:ext cx="287239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preliminare del Sistema di Controllo Interno (SCI)</a:t>
            </a:r>
            <a:endParaRPr lang="it-IT" dirty="0">
              <a:solidFill>
                <a:schemeClr val="tx1"/>
              </a:solidFill>
            </a:endParaRPr>
          </a:p>
        </p:txBody>
      </p:sp>
      <p:sp>
        <p:nvSpPr>
          <p:cNvPr id="11" name="Rettangolo 10"/>
          <p:cNvSpPr/>
          <p:nvPr/>
        </p:nvSpPr>
        <p:spPr>
          <a:xfrm>
            <a:off x="8976320" y="3501008"/>
            <a:ext cx="259228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Rilevazione </a:t>
            </a:r>
            <a:r>
              <a:rPr lang="it-IT" i="1" dirty="0" smtClean="0">
                <a:solidFill>
                  <a:schemeClr val="tx1"/>
                </a:solidFill>
              </a:rPr>
              <a:t>test</a:t>
            </a:r>
            <a:r>
              <a:rPr lang="it-IT" dirty="0" smtClean="0">
                <a:solidFill>
                  <a:schemeClr val="tx1"/>
                </a:solidFill>
              </a:rPr>
              <a:t> sui controlli</a:t>
            </a:r>
            <a:endParaRPr lang="it-IT" dirty="0">
              <a:solidFill>
                <a:schemeClr val="tx1"/>
              </a:solidFill>
            </a:endParaRPr>
          </a:p>
        </p:txBody>
      </p:sp>
      <p:sp>
        <p:nvSpPr>
          <p:cNvPr id="12" name="Rettangolo 11"/>
          <p:cNvSpPr/>
          <p:nvPr/>
        </p:nvSpPr>
        <p:spPr>
          <a:xfrm>
            <a:off x="3009583" y="4869160"/>
            <a:ext cx="259228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del rischio intrinseco</a:t>
            </a:r>
            <a:endParaRPr lang="it-IT" dirty="0">
              <a:solidFill>
                <a:schemeClr val="tx1"/>
              </a:solidFill>
            </a:endParaRPr>
          </a:p>
        </p:txBody>
      </p:sp>
      <p:sp>
        <p:nvSpPr>
          <p:cNvPr id="13" name="Rettangolo 12"/>
          <p:cNvSpPr/>
          <p:nvPr/>
        </p:nvSpPr>
        <p:spPr>
          <a:xfrm>
            <a:off x="6082901" y="4869160"/>
            <a:ext cx="259228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del rischio di controllo</a:t>
            </a:r>
            <a:endParaRPr lang="it-IT" dirty="0">
              <a:solidFill>
                <a:schemeClr val="tx1"/>
              </a:solidFill>
            </a:endParaRPr>
          </a:p>
        </p:txBody>
      </p:sp>
      <p:sp>
        <p:nvSpPr>
          <p:cNvPr id="14" name="Rettangolo 13"/>
          <p:cNvSpPr/>
          <p:nvPr/>
        </p:nvSpPr>
        <p:spPr>
          <a:xfrm>
            <a:off x="6047995" y="5805264"/>
            <a:ext cx="2592288" cy="864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del rischio di individuazione</a:t>
            </a:r>
            <a:endParaRPr lang="it-IT" dirty="0">
              <a:solidFill>
                <a:schemeClr val="tx1"/>
              </a:solidFill>
            </a:endParaRPr>
          </a:p>
        </p:txBody>
      </p:sp>
      <p:sp>
        <p:nvSpPr>
          <p:cNvPr id="15" name="Rettangolo 14"/>
          <p:cNvSpPr/>
          <p:nvPr/>
        </p:nvSpPr>
        <p:spPr>
          <a:xfrm>
            <a:off x="8976320" y="5805265"/>
            <a:ext cx="2592288" cy="8457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Programma di verifica </a:t>
            </a:r>
          </a:p>
          <a:p>
            <a:pPr algn="ctr"/>
            <a:r>
              <a:rPr lang="it-IT" dirty="0" smtClean="0">
                <a:solidFill>
                  <a:schemeClr val="tx1"/>
                </a:solidFill>
              </a:rPr>
              <a:t>(Audit Program)</a:t>
            </a:r>
            <a:endParaRPr lang="it-IT" dirty="0">
              <a:solidFill>
                <a:schemeClr val="tx1"/>
              </a:solidFill>
            </a:endParaRPr>
          </a:p>
        </p:txBody>
      </p:sp>
    </p:spTree>
    <p:extLst>
      <p:ext uri="{BB962C8B-B14F-4D97-AF65-F5344CB8AC3E}">
        <p14:creationId xmlns:p14="http://schemas.microsoft.com/office/powerpoint/2010/main" val="25364290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92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CONFORMITA’</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564904"/>
            <a:ext cx="11233248" cy="2677656"/>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Le </a:t>
            </a:r>
            <a:r>
              <a:rPr lang="it-IT" sz="2400" b="1" dirty="0" smtClean="0"/>
              <a:t>procedure di conformità </a:t>
            </a:r>
            <a:r>
              <a:rPr lang="it-IT" sz="2400" dirty="0" smtClean="0"/>
              <a:t>hanno, quale obiettivo prioritario, l’accertamento dell’effettivo funzionamento del sistema di controllo interno e quindi presuppongono:</a:t>
            </a:r>
          </a:p>
          <a:p>
            <a:pPr marL="342900" indent="-342900" algn="just">
              <a:buFont typeface="Arial" panose="020B0604020202020204" pitchFamily="34" charset="0"/>
              <a:buChar char="•"/>
            </a:pPr>
            <a:r>
              <a:rPr lang="it-IT" sz="2400" b="1" dirty="0" smtClean="0"/>
              <a:t>la comprensione del sistema di controllo interno</a:t>
            </a:r>
          </a:p>
          <a:p>
            <a:pPr marL="342900" indent="-342900" algn="just">
              <a:buFont typeface="Arial" panose="020B0604020202020204" pitchFamily="34" charset="0"/>
              <a:buChar char="•"/>
            </a:pPr>
            <a:r>
              <a:rPr lang="it-IT" sz="2400" b="1" dirty="0" smtClean="0"/>
              <a:t>la valutazione del rischio di controllo, in conseguenza alla fase appena indicata</a:t>
            </a:r>
          </a:p>
          <a:p>
            <a:pPr marL="342900" indent="-342900" algn="just">
              <a:buFont typeface="Arial" panose="020B0604020202020204" pitchFamily="34" charset="0"/>
              <a:buChar char="•"/>
            </a:pPr>
            <a:r>
              <a:rPr lang="it-IT" sz="2400" b="1" dirty="0"/>
              <a:t>l</a:t>
            </a:r>
            <a:r>
              <a:rPr lang="it-IT" sz="2400" b="1" dirty="0" smtClean="0"/>
              <a:t>a stima a un livello «basso» del rischio di controllo</a:t>
            </a:r>
            <a:endParaRPr lang="it-IT" sz="2400" b="1" dirty="0"/>
          </a:p>
        </p:txBody>
      </p:sp>
      <p:sp>
        <p:nvSpPr>
          <p:cNvPr id="2" name="Rettangolo 1"/>
          <p:cNvSpPr/>
          <p:nvPr/>
        </p:nvSpPr>
        <p:spPr>
          <a:xfrm>
            <a:off x="459239" y="6027382"/>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315</a:t>
            </a:r>
            <a:endParaRPr lang="it-IT" sz="2400" b="1" dirty="0"/>
          </a:p>
        </p:txBody>
      </p:sp>
    </p:spTree>
    <p:extLst>
      <p:ext uri="{BB962C8B-B14F-4D97-AF65-F5344CB8AC3E}">
        <p14:creationId xmlns:p14="http://schemas.microsoft.com/office/powerpoint/2010/main" val="10085648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99229" y="1340768"/>
            <a:ext cx="1119325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VALIDITA’</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42880" y="2523051"/>
            <a:ext cx="11233248" cy="2308324"/>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Le </a:t>
            </a:r>
            <a:r>
              <a:rPr lang="it-IT" sz="2400" b="1" dirty="0" smtClean="0"/>
              <a:t>procedure di validità </a:t>
            </a:r>
            <a:r>
              <a:rPr lang="it-IT" sz="2400" dirty="0" smtClean="0"/>
              <a:t>(o test di sostanza) hanno quale obiettivo quello dell’accertamento della corretta applicazione delle «asserzioni» di bilancio.</a:t>
            </a:r>
          </a:p>
          <a:p>
            <a:pPr algn="just"/>
            <a:r>
              <a:rPr lang="it-IT" sz="2400" b="1" dirty="0" smtClean="0"/>
              <a:t>Le procedure di validità sono così classificabili:</a:t>
            </a:r>
          </a:p>
          <a:p>
            <a:pPr marL="342900" indent="-342900" algn="just">
              <a:buFont typeface="Arial" panose="020B0604020202020204" pitchFamily="34" charset="0"/>
              <a:buChar char="•"/>
            </a:pPr>
            <a:r>
              <a:rPr lang="it-IT" sz="2400" b="1" dirty="0" smtClean="0"/>
              <a:t>procedure di analisi comparativa, utilizzate come procedure di validità</a:t>
            </a:r>
          </a:p>
          <a:p>
            <a:pPr marL="342900" indent="-342900" algn="just">
              <a:buFont typeface="Arial" panose="020B0604020202020204" pitchFamily="34" charset="0"/>
              <a:buChar char="•"/>
            </a:pPr>
            <a:r>
              <a:rPr lang="it-IT" sz="2400" b="1" dirty="0"/>
              <a:t>v</a:t>
            </a:r>
            <a:r>
              <a:rPr lang="it-IT" sz="2400" b="1" dirty="0" smtClean="0"/>
              <a:t>erifiche di dettaglio (test di dettaglio sulle transazioni o test di dettaglio sui saldi)</a:t>
            </a:r>
            <a:endParaRPr lang="it-IT" sz="2400" b="1" dirty="0"/>
          </a:p>
        </p:txBody>
      </p:sp>
      <p:sp>
        <p:nvSpPr>
          <p:cNvPr id="2" name="Rettangolo 1"/>
          <p:cNvSpPr/>
          <p:nvPr/>
        </p:nvSpPr>
        <p:spPr>
          <a:xfrm>
            <a:off x="499228" y="5796549"/>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315</a:t>
            </a:r>
            <a:endParaRPr lang="it-IT" sz="2400" b="1" dirty="0"/>
          </a:p>
        </p:txBody>
      </p:sp>
    </p:spTree>
    <p:extLst>
      <p:ext uri="{BB962C8B-B14F-4D97-AF65-F5344CB8AC3E}">
        <p14:creationId xmlns:p14="http://schemas.microsoft.com/office/powerpoint/2010/main" val="146835276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99228" y="1340768"/>
            <a:ext cx="112332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VALIDITA’</a:t>
            </a:r>
            <a:endParaRPr lang="it-IT" sz="2800" b="1" dirty="0">
              <a:solidFill>
                <a:schemeClr val="tx1"/>
              </a:solidFill>
            </a:endParaRPr>
          </a:p>
        </p:txBody>
      </p:sp>
      <p:sp>
        <p:nvSpPr>
          <p:cNvPr id="2" name="Rettangolo 1"/>
          <p:cNvSpPr/>
          <p:nvPr/>
        </p:nvSpPr>
        <p:spPr>
          <a:xfrm>
            <a:off x="499228" y="5796549"/>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315</a:t>
            </a:r>
            <a:endParaRPr lang="it-IT" sz="2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850" y="2420889"/>
            <a:ext cx="10528300"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897862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373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VALIDITA’</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403309"/>
            <a:ext cx="11233248" cy="3170099"/>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Le </a:t>
            </a:r>
            <a:r>
              <a:rPr lang="it-IT" sz="2000" b="1" dirty="0" smtClean="0"/>
              <a:t>procedure di validità </a:t>
            </a:r>
            <a:r>
              <a:rPr lang="it-IT" sz="2000" dirty="0" smtClean="0"/>
              <a:t>devono essere adottate quando</a:t>
            </a:r>
            <a:r>
              <a:rPr lang="it-IT" sz="2000" b="1" dirty="0" smtClean="0"/>
              <a:t>:</a:t>
            </a:r>
          </a:p>
          <a:p>
            <a:pPr algn="just"/>
            <a:endParaRPr lang="it-IT" sz="2000" b="1" dirty="0" smtClean="0"/>
          </a:p>
          <a:p>
            <a:pPr marL="342900" indent="-342900" algn="just">
              <a:buFont typeface="Arial" panose="020B0604020202020204" pitchFamily="34" charset="0"/>
              <a:buChar char="•"/>
            </a:pPr>
            <a:r>
              <a:rPr lang="it-IT" sz="2000" b="1" dirty="0" smtClean="0"/>
              <a:t>le transazioni, i saldi e l’informativa sono significativi ovvero risultano essere rilevanti per entità e importanza per il lettore del bilancio quando deve assumere una decisione</a:t>
            </a:r>
          </a:p>
          <a:p>
            <a:pPr marL="342900" indent="-342900" algn="just">
              <a:buFont typeface="Arial" panose="020B0604020202020204" pitchFamily="34" charset="0"/>
              <a:buChar char="•"/>
            </a:pPr>
            <a:r>
              <a:rPr lang="it-IT" sz="2000" b="1" dirty="0" smtClean="0"/>
              <a:t>Il rischio residuo di errori significativo è «alto»</a:t>
            </a:r>
          </a:p>
          <a:p>
            <a:pPr algn="just"/>
            <a:endParaRPr lang="it-IT" sz="2000" dirty="0" smtClean="0"/>
          </a:p>
          <a:p>
            <a:pPr algn="just"/>
            <a:r>
              <a:rPr lang="it-IT" sz="2000" dirty="0" smtClean="0"/>
              <a:t>Esempio: una applicazione pratica del </a:t>
            </a:r>
            <a:r>
              <a:rPr lang="it-IT" sz="2000" i="1" dirty="0" smtClean="0"/>
              <a:t>test</a:t>
            </a:r>
            <a:r>
              <a:rPr lang="it-IT" sz="2000" dirty="0" smtClean="0"/>
              <a:t> di dettaglio può avvenire con la verifica di corrispondenza tra bilancio di verifica e schemi di bilancio, al fine di accertare la corretta classificazione dei saldi di conto nei saldi di bilancio e l’analisi degli articoli nel libro giornale e delle scritture di assestamento «significative».</a:t>
            </a:r>
            <a:endParaRPr lang="it-IT" sz="2000" dirty="0"/>
          </a:p>
        </p:txBody>
      </p:sp>
      <p:sp>
        <p:nvSpPr>
          <p:cNvPr id="2" name="Rettangolo 1"/>
          <p:cNvSpPr/>
          <p:nvPr/>
        </p:nvSpPr>
        <p:spPr>
          <a:xfrm>
            <a:off x="437339" y="6027381"/>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330</a:t>
            </a:r>
            <a:endParaRPr lang="it-IT" sz="2400" b="1" dirty="0"/>
          </a:p>
        </p:txBody>
      </p:sp>
    </p:spTree>
    <p:extLst>
      <p:ext uri="{BB962C8B-B14F-4D97-AF65-F5344CB8AC3E}">
        <p14:creationId xmlns:p14="http://schemas.microsoft.com/office/powerpoint/2010/main" val="338781575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25040" y="1340768"/>
            <a:ext cx="11207435"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PROCEDURE DI REVISIONE</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99227" y="2601702"/>
            <a:ext cx="11233248" cy="2554545"/>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Le </a:t>
            </a:r>
            <a:r>
              <a:rPr lang="it-IT" sz="2000" b="1" dirty="0" smtClean="0"/>
              <a:t>procedure di revisione per rimanenze, conteziosi e contestazioni:</a:t>
            </a:r>
          </a:p>
          <a:p>
            <a:pPr marL="342900" indent="-342900" algn="just">
              <a:buFont typeface="Arial" panose="020B0604020202020204" pitchFamily="34" charset="0"/>
              <a:buChar char="•"/>
            </a:pPr>
            <a:r>
              <a:rPr lang="it-IT" sz="2000" b="1" u="sng" dirty="0" smtClean="0"/>
              <a:t>Rimanenze</a:t>
            </a:r>
            <a:r>
              <a:rPr lang="it-IT" sz="2000" b="1" dirty="0" smtClean="0"/>
              <a:t>: </a:t>
            </a:r>
            <a:r>
              <a:rPr lang="it-IT" sz="2000" dirty="0" smtClean="0"/>
              <a:t>in presenza di scorte consistenti, il revisore deve presenziare alla conta fisica (salvo questo non sia possibile) e svolge procedure di revisione sulle registrazioni inventariali dell’impresa al fine di stabilire la simmetria tra consistenza effettiva e indicazione delle rimanenze</a:t>
            </a:r>
          </a:p>
          <a:p>
            <a:pPr marL="342900" indent="-342900" algn="just">
              <a:buFont typeface="Arial" panose="020B0604020202020204" pitchFamily="34" charset="0"/>
              <a:buChar char="•"/>
            </a:pPr>
            <a:r>
              <a:rPr lang="it-IT" sz="2000" b="1" u="sng" dirty="0" smtClean="0"/>
              <a:t>Contenziosi e contestazioni</a:t>
            </a:r>
            <a:r>
              <a:rPr lang="it-IT" sz="2000" b="1" dirty="0" smtClean="0"/>
              <a:t>: </a:t>
            </a:r>
            <a:r>
              <a:rPr lang="it-IT" sz="2000" dirty="0" smtClean="0"/>
              <a:t>è necessario eseguire indagini presso la direzione o presso soggetti interni, riesaminare i verbali delle riunioni degli amministratori e della corrispondenza intercorsa tra impresa e legale esterno e, infine, verificare i conti inerenti alle spese legali.</a:t>
            </a:r>
            <a:endParaRPr lang="it-IT" sz="2000" dirty="0"/>
          </a:p>
        </p:txBody>
      </p:sp>
      <p:sp>
        <p:nvSpPr>
          <p:cNvPr id="2" name="Rettangolo 1"/>
          <p:cNvSpPr/>
          <p:nvPr/>
        </p:nvSpPr>
        <p:spPr>
          <a:xfrm>
            <a:off x="525040" y="5934472"/>
            <a:ext cx="11233248" cy="461665"/>
          </a:xfrm>
          <a:prstGeom prst="rect">
            <a:avLst/>
          </a:prstGeom>
          <a:ln w="19050">
            <a:solidFill>
              <a:schemeClr val="accent1"/>
            </a:solidFill>
          </a:ln>
        </p:spPr>
        <p:txBody>
          <a:bodyPr wrap="square">
            <a:spAutoFit/>
          </a:bodyPr>
          <a:lstStyle/>
          <a:p>
            <a:pPr algn="ctr"/>
            <a:r>
              <a:rPr lang="it-IT" sz="2400" b="1" dirty="0" smtClean="0"/>
              <a:t>Principio </a:t>
            </a:r>
            <a:r>
              <a:rPr lang="it-IT" sz="2400" b="1" dirty="0"/>
              <a:t>di revisione specifico ISA Italia </a:t>
            </a:r>
            <a:r>
              <a:rPr lang="it-IT" sz="2400" b="1" dirty="0" smtClean="0"/>
              <a:t>501</a:t>
            </a:r>
            <a:endParaRPr lang="it-IT" sz="2400" b="1" dirty="0"/>
          </a:p>
        </p:txBody>
      </p:sp>
    </p:spTree>
    <p:extLst>
      <p:ext uri="{BB962C8B-B14F-4D97-AF65-F5344CB8AC3E}">
        <p14:creationId xmlns:p14="http://schemas.microsoft.com/office/powerpoint/2010/main" val="408500919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92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CAMPIONAMENTO</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348880"/>
            <a:ext cx="11233248" cy="409342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000" dirty="0" smtClean="0"/>
              <a:t>Nella pianificazione della procedura di revisione, è il revisore che stabilisce le voci da assoggettare a verifica tenendo conto:</a:t>
            </a:r>
          </a:p>
          <a:p>
            <a:pPr marL="342900" indent="-342900" algn="just">
              <a:buFont typeface="Arial" panose="020B0604020202020204" pitchFamily="34" charset="0"/>
              <a:buChar char="•"/>
            </a:pPr>
            <a:r>
              <a:rPr lang="it-IT" sz="2000" b="1" dirty="0"/>
              <a:t>d</a:t>
            </a:r>
            <a:r>
              <a:rPr lang="it-IT" sz="2000" b="1" dirty="0" smtClean="0"/>
              <a:t>ei controlli amministrativi e di sistema</a:t>
            </a:r>
          </a:p>
          <a:p>
            <a:pPr marL="342900" indent="-342900" algn="just">
              <a:buFont typeface="Arial" panose="020B0604020202020204" pitchFamily="34" charset="0"/>
              <a:buChar char="•"/>
            </a:pPr>
            <a:r>
              <a:rPr lang="it-IT" sz="2000" b="1" dirty="0"/>
              <a:t>d</a:t>
            </a:r>
            <a:r>
              <a:rPr lang="it-IT" sz="2000" b="1" dirty="0" smtClean="0"/>
              <a:t>ei documenti e delle informazioni ricevute</a:t>
            </a:r>
          </a:p>
          <a:p>
            <a:pPr marL="342900" indent="-342900" algn="just">
              <a:buFont typeface="Arial" panose="020B0604020202020204" pitchFamily="34" charset="0"/>
              <a:buChar char="•"/>
            </a:pPr>
            <a:r>
              <a:rPr lang="it-IT" sz="2000" b="1" dirty="0"/>
              <a:t>d</a:t>
            </a:r>
            <a:r>
              <a:rPr lang="it-IT" sz="2000" b="1" dirty="0" smtClean="0"/>
              <a:t>ei saldi dei partitari e di conto</a:t>
            </a:r>
          </a:p>
          <a:p>
            <a:pPr marL="342900" indent="-342900" algn="just">
              <a:buFont typeface="Arial" panose="020B0604020202020204" pitchFamily="34" charset="0"/>
              <a:buChar char="•"/>
            </a:pPr>
            <a:r>
              <a:rPr lang="it-IT" sz="2000" b="1" dirty="0"/>
              <a:t>d</a:t>
            </a:r>
            <a:r>
              <a:rPr lang="it-IT" sz="2000" b="1" dirty="0" smtClean="0"/>
              <a:t>ei soggetti cui inviare circolari con relative richieste (anche, clienti, fornitori e quant’altro)</a:t>
            </a:r>
          </a:p>
          <a:p>
            <a:pPr marL="342900" indent="-342900" algn="just">
              <a:buFont typeface="Arial" panose="020B0604020202020204" pitchFamily="34" charset="0"/>
              <a:buChar char="•"/>
            </a:pPr>
            <a:r>
              <a:rPr lang="it-IT" sz="2000" b="1" dirty="0"/>
              <a:t>u</a:t>
            </a:r>
            <a:r>
              <a:rPr lang="it-IT" sz="2000" b="1" dirty="0" smtClean="0"/>
              <a:t>nità monetarie (rimanenze, crediti, debiti o altro)</a:t>
            </a:r>
          </a:p>
          <a:p>
            <a:pPr algn="just"/>
            <a:endParaRPr lang="it-IT" sz="2000" dirty="0" smtClean="0"/>
          </a:p>
          <a:p>
            <a:pPr algn="just"/>
            <a:r>
              <a:rPr lang="it-IT" sz="2000" dirty="0" smtClean="0"/>
              <a:t>Il campionamento può essere sviluppato:</a:t>
            </a:r>
          </a:p>
          <a:p>
            <a:pPr marL="342900" indent="-342900" algn="just">
              <a:buFont typeface="Arial" panose="020B0604020202020204" pitchFamily="34" charset="0"/>
              <a:buChar char="•"/>
            </a:pPr>
            <a:r>
              <a:rPr lang="it-IT" sz="2000" b="1" dirty="0"/>
              <a:t>s</a:t>
            </a:r>
            <a:r>
              <a:rPr lang="it-IT" sz="2000" b="1" dirty="0" smtClean="0"/>
              <a:t>elezionando integralmente le voci</a:t>
            </a:r>
          </a:p>
          <a:p>
            <a:pPr marL="342900" indent="-342900" algn="just">
              <a:buFont typeface="Arial" panose="020B0604020202020204" pitchFamily="34" charset="0"/>
              <a:buChar char="•"/>
            </a:pPr>
            <a:r>
              <a:rPr lang="it-IT" sz="2000" b="1" dirty="0"/>
              <a:t>s</a:t>
            </a:r>
            <a:r>
              <a:rPr lang="it-IT" sz="2000" b="1" dirty="0" smtClean="0"/>
              <a:t>elezionando alcune voci specifiche</a:t>
            </a:r>
          </a:p>
          <a:p>
            <a:pPr marL="342900" indent="-342900" algn="just">
              <a:buFont typeface="Arial" panose="020B0604020202020204" pitchFamily="34" charset="0"/>
              <a:buChar char="•"/>
            </a:pPr>
            <a:r>
              <a:rPr lang="it-IT" sz="2000" b="1" dirty="0"/>
              <a:t>e</a:t>
            </a:r>
            <a:r>
              <a:rPr lang="it-IT" sz="2000" b="1" dirty="0" smtClean="0"/>
              <a:t>seguendo l’operazione con una metodologia statistica</a:t>
            </a:r>
          </a:p>
        </p:txBody>
      </p:sp>
    </p:spTree>
    <p:extLst>
      <p:ext uri="{BB962C8B-B14F-4D97-AF65-F5344CB8AC3E}">
        <p14:creationId xmlns:p14="http://schemas.microsoft.com/office/powerpoint/2010/main" val="405610585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9239" y="1340768"/>
            <a:ext cx="112332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CAMPIONAMENTO – UN ESEMPIO</a:t>
            </a:r>
            <a:endParaRPr lang="it-IT" sz="2800" b="1" dirty="0">
              <a:solidFill>
                <a:schemeClr val="tx1"/>
              </a:solidFill>
            </a:endParaRPr>
          </a:p>
        </p:txBody>
      </p:sp>
      <p:sp>
        <p:nvSpPr>
          <p:cNvPr id="9" name="Rettangolo 8">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459239" y="2204864"/>
            <a:ext cx="11233248" cy="1477328"/>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dirty="0" smtClean="0"/>
              <a:t>Si ponga di aver fissato la significatività complessiva sul bilancio 2017 di una società sulla base dell’1% dei ricavi stimati al 31/12/2017 e di quantificare quella operativa riducendo tale significatività complessiva del 20% (grado di rischio: basso 0,7 – livello di confidenza 50%; medio basso 1,0 – livello di confidenza 63%; medio 1,5 – livello di confidenza 78%; medio-alto 2,0 – livello di confidenza 86% e alto 3,0 – livello di confidenza 95%)</a:t>
            </a:r>
          </a:p>
        </p:txBody>
      </p:sp>
      <p:graphicFrame>
        <p:nvGraphicFramePr>
          <p:cNvPr id="2" name="Tabella 1"/>
          <p:cNvGraphicFramePr>
            <a:graphicFrameLocks noGrp="1"/>
          </p:cNvGraphicFramePr>
          <p:nvPr>
            <p:extLst>
              <p:ext uri="{D42A27DB-BD31-4B8C-83A1-F6EECF244321}">
                <p14:modId xmlns:p14="http://schemas.microsoft.com/office/powerpoint/2010/main" val="3977873189"/>
              </p:ext>
            </p:extLst>
          </p:nvPr>
        </p:nvGraphicFramePr>
        <p:xfrm>
          <a:off x="459239" y="4077072"/>
          <a:ext cx="11233248" cy="1854200"/>
        </p:xfrm>
        <a:graphic>
          <a:graphicData uri="http://schemas.openxmlformats.org/drawingml/2006/table">
            <a:tbl>
              <a:tblPr firstRow="1" bandRow="1">
                <a:tableStyleId>{5C22544A-7EE6-4342-B048-85BDC9FD1C3A}</a:tableStyleId>
              </a:tblPr>
              <a:tblGrid>
                <a:gridCol w="6884900"/>
                <a:gridCol w="4348348"/>
              </a:tblGrid>
              <a:tr h="370840">
                <a:tc>
                  <a:txBody>
                    <a:bodyPr/>
                    <a:lstStyle/>
                    <a:p>
                      <a:pPr algn="ctr"/>
                      <a:r>
                        <a:rPr lang="it-IT" dirty="0" smtClean="0"/>
                        <a:t>Dati base</a:t>
                      </a:r>
                      <a:endParaRPr lang="it-IT" dirty="0"/>
                    </a:p>
                  </a:txBody>
                  <a:tcPr marL="121920" marR="121920"/>
                </a:tc>
                <a:tc>
                  <a:txBody>
                    <a:bodyPr/>
                    <a:lstStyle/>
                    <a:p>
                      <a:pPr algn="ctr"/>
                      <a:r>
                        <a:rPr lang="it-IT" dirty="0" smtClean="0"/>
                        <a:t>Importi</a:t>
                      </a:r>
                      <a:r>
                        <a:rPr lang="it-IT" baseline="0" dirty="0" smtClean="0"/>
                        <a:t> presunti</a:t>
                      </a:r>
                      <a:endParaRPr lang="it-IT" dirty="0"/>
                    </a:p>
                  </a:txBody>
                  <a:tcPr marL="121920" marR="121920"/>
                </a:tc>
              </a:tr>
              <a:tr h="370840">
                <a:tc>
                  <a:txBody>
                    <a:bodyPr/>
                    <a:lstStyle/>
                    <a:p>
                      <a:pPr algn="ctr"/>
                      <a:r>
                        <a:rPr lang="it-IT" dirty="0" smtClean="0"/>
                        <a:t>Ricavi stimati al 31 dicembre 2017</a:t>
                      </a:r>
                      <a:endParaRPr lang="it-IT" dirty="0"/>
                    </a:p>
                  </a:txBody>
                  <a:tcPr marL="121920" marR="121920"/>
                </a:tc>
                <a:tc>
                  <a:txBody>
                    <a:bodyPr/>
                    <a:lstStyle/>
                    <a:p>
                      <a:pPr algn="ctr"/>
                      <a:r>
                        <a:rPr lang="it-IT" dirty="0" smtClean="0"/>
                        <a:t>50.000.000</a:t>
                      </a:r>
                      <a:endParaRPr lang="it-IT" dirty="0"/>
                    </a:p>
                  </a:txBody>
                  <a:tcPr marL="121920" marR="121920"/>
                </a:tc>
              </a:tr>
              <a:tr h="370840">
                <a:tc>
                  <a:txBody>
                    <a:bodyPr/>
                    <a:lstStyle/>
                    <a:p>
                      <a:pPr algn="ctr"/>
                      <a:r>
                        <a:rPr lang="it-IT" dirty="0" smtClean="0"/>
                        <a:t>Significatività complessiva pari all’1% dei ricavi</a:t>
                      </a:r>
                      <a:endParaRPr lang="it-IT" dirty="0"/>
                    </a:p>
                  </a:txBody>
                  <a:tcPr marL="121920" marR="121920"/>
                </a:tc>
                <a:tc>
                  <a:txBody>
                    <a:bodyPr/>
                    <a:lstStyle/>
                    <a:p>
                      <a:pPr algn="ctr"/>
                      <a:r>
                        <a:rPr lang="it-IT" dirty="0" smtClean="0"/>
                        <a:t>500.000</a:t>
                      </a:r>
                      <a:endParaRPr lang="it-IT" dirty="0"/>
                    </a:p>
                  </a:txBody>
                  <a:tcPr marL="121920" marR="121920"/>
                </a:tc>
              </a:tr>
              <a:tr h="370840">
                <a:tc>
                  <a:txBody>
                    <a:bodyPr/>
                    <a:lstStyle/>
                    <a:p>
                      <a:pPr algn="ctr"/>
                      <a:r>
                        <a:rPr lang="it-IT" dirty="0" smtClean="0"/>
                        <a:t>Significatività</a:t>
                      </a:r>
                      <a:r>
                        <a:rPr lang="it-IT" baseline="0" dirty="0" smtClean="0"/>
                        <a:t> operativa (pari all’80% dell’1%)</a:t>
                      </a:r>
                      <a:endParaRPr lang="it-IT" dirty="0"/>
                    </a:p>
                  </a:txBody>
                  <a:tcPr marL="121920" marR="121920"/>
                </a:tc>
                <a:tc>
                  <a:txBody>
                    <a:bodyPr/>
                    <a:lstStyle/>
                    <a:p>
                      <a:pPr algn="ctr"/>
                      <a:r>
                        <a:rPr lang="it-IT" dirty="0" smtClean="0"/>
                        <a:t>400.000</a:t>
                      </a:r>
                      <a:endParaRPr lang="it-IT" dirty="0"/>
                    </a:p>
                  </a:txBody>
                  <a:tcPr marL="121920" marR="121920"/>
                </a:tc>
              </a:tr>
              <a:tr h="370840">
                <a:tc>
                  <a:txBody>
                    <a:bodyPr/>
                    <a:lstStyle/>
                    <a:p>
                      <a:pPr algn="ctr"/>
                      <a:r>
                        <a:rPr lang="it-IT" dirty="0" smtClean="0"/>
                        <a:t>Saldo dei clienti alla fine del periodo (31/12/2017)</a:t>
                      </a:r>
                      <a:endParaRPr lang="it-IT" dirty="0"/>
                    </a:p>
                  </a:txBody>
                  <a:tcPr marL="121920" marR="121920"/>
                </a:tc>
                <a:tc>
                  <a:txBody>
                    <a:bodyPr/>
                    <a:lstStyle/>
                    <a:p>
                      <a:pPr algn="ctr"/>
                      <a:r>
                        <a:rPr lang="it-IT" dirty="0" smtClean="0"/>
                        <a:t>4.000.000</a:t>
                      </a:r>
                      <a:endParaRPr lang="it-IT" dirty="0"/>
                    </a:p>
                  </a:txBody>
                  <a:tcPr marL="121920" marR="121920"/>
                </a:tc>
              </a:tr>
            </a:tbl>
          </a:graphicData>
        </a:graphic>
      </p:graphicFrame>
    </p:spTree>
    <p:extLst>
      <p:ext uri="{BB962C8B-B14F-4D97-AF65-F5344CB8AC3E}">
        <p14:creationId xmlns:p14="http://schemas.microsoft.com/office/powerpoint/2010/main" val="79740215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26571" y="1340768"/>
            <a:ext cx="11593286"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CAMPIONAMENTO – UN ESEMPIO</a:t>
            </a:r>
            <a:endParaRPr lang="it-IT" sz="2800" b="1" dirty="0">
              <a:solidFill>
                <a:schemeClr val="tx1"/>
              </a:solidFill>
            </a:endParaRPr>
          </a:p>
        </p:txBody>
      </p:sp>
      <p:graphicFrame>
        <p:nvGraphicFramePr>
          <p:cNvPr id="3" name="Tabella 2"/>
          <p:cNvGraphicFramePr>
            <a:graphicFrameLocks noGrp="1"/>
          </p:cNvGraphicFramePr>
          <p:nvPr>
            <p:extLst>
              <p:ext uri="{D42A27DB-BD31-4B8C-83A1-F6EECF244321}">
                <p14:modId xmlns:p14="http://schemas.microsoft.com/office/powerpoint/2010/main" val="4294610772"/>
              </p:ext>
            </p:extLst>
          </p:nvPr>
        </p:nvGraphicFramePr>
        <p:xfrm>
          <a:off x="248545" y="2276872"/>
          <a:ext cx="11713301" cy="4176462"/>
        </p:xfrm>
        <a:graphic>
          <a:graphicData uri="http://schemas.openxmlformats.org/drawingml/2006/table">
            <a:tbl>
              <a:tblPr firstRow="1" bandRow="1">
                <a:tableStyleId>{5C22544A-7EE6-4342-B048-85BDC9FD1C3A}</a:tableStyleId>
              </a:tblPr>
              <a:tblGrid>
                <a:gridCol w="566869"/>
                <a:gridCol w="2784309"/>
                <a:gridCol w="1668807"/>
                <a:gridCol w="1673329"/>
                <a:gridCol w="1673329"/>
                <a:gridCol w="1673329"/>
                <a:gridCol w="1673329"/>
              </a:tblGrid>
              <a:tr h="696077">
                <a:tc>
                  <a:txBody>
                    <a:bodyPr/>
                    <a:lstStyle/>
                    <a:p>
                      <a:pPr algn="ctr"/>
                      <a:endParaRPr lang="it-IT" dirty="0"/>
                    </a:p>
                  </a:txBody>
                  <a:tcPr marL="121920" marR="121920"/>
                </a:tc>
                <a:tc>
                  <a:txBody>
                    <a:bodyPr/>
                    <a:lstStyle/>
                    <a:p>
                      <a:pPr algn="ctr"/>
                      <a:r>
                        <a:rPr lang="it-IT" dirty="0" smtClean="0"/>
                        <a:t>Rischio</a:t>
                      </a:r>
                      <a:endParaRPr lang="it-IT" dirty="0"/>
                    </a:p>
                  </a:txBody>
                  <a:tcPr marL="121920" marR="121920"/>
                </a:tc>
                <a:tc>
                  <a:txBody>
                    <a:bodyPr/>
                    <a:lstStyle/>
                    <a:p>
                      <a:pPr algn="ctr"/>
                      <a:r>
                        <a:rPr lang="it-IT" dirty="0" smtClean="0"/>
                        <a:t>Basso</a:t>
                      </a:r>
                      <a:endParaRPr lang="it-IT" dirty="0"/>
                    </a:p>
                  </a:txBody>
                  <a:tcPr marL="121920" marR="121920"/>
                </a:tc>
                <a:tc>
                  <a:txBody>
                    <a:bodyPr/>
                    <a:lstStyle/>
                    <a:p>
                      <a:pPr algn="ctr"/>
                      <a:r>
                        <a:rPr lang="it-IT" dirty="0" smtClean="0"/>
                        <a:t>Medio-basso</a:t>
                      </a:r>
                      <a:endParaRPr lang="it-IT" dirty="0"/>
                    </a:p>
                  </a:txBody>
                  <a:tcPr marL="121920" marR="121920"/>
                </a:tc>
                <a:tc>
                  <a:txBody>
                    <a:bodyPr/>
                    <a:lstStyle/>
                    <a:p>
                      <a:pPr algn="ctr"/>
                      <a:r>
                        <a:rPr lang="it-IT" dirty="0" smtClean="0"/>
                        <a:t>Medio</a:t>
                      </a:r>
                      <a:endParaRPr lang="it-IT" dirty="0"/>
                    </a:p>
                  </a:txBody>
                  <a:tcPr marL="121920" marR="121920"/>
                </a:tc>
                <a:tc>
                  <a:txBody>
                    <a:bodyPr/>
                    <a:lstStyle/>
                    <a:p>
                      <a:pPr algn="ctr"/>
                      <a:r>
                        <a:rPr lang="it-IT" dirty="0" smtClean="0"/>
                        <a:t>Medio-alto</a:t>
                      </a:r>
                      <a:endParaRPr lang="it-IT" dirty="0"/>
                    </a:p>
                  </a:txBody>
                  <a:tcPr marL="121920" marR="121920"/>
                </a:tc>
                <a:tc>
                  <a:txBody>
                    <a:bodyPr/>
                    <a:lstStyle/>
                    <a:p>
                      <a:pPr algn="ctr"/>
                      <a:r>
                        <a:rPr lang="it-IT" dirty="0" smtClean="0"/>
                        <a:t>Alto </a:t>
                      </a:r>
                      <a:endParaRPr lang="it-IT" dirty="0"/>
                    </a:p>
                  </a:txBody>
                  <a:tcPr marL="121920" marR="121920"/>
                </a:tc>
              </a:tr>
              <a:tr h="696077">
                <a:tc>
                  <a:txBody>
                    <a:bodyPr/>
                    <a:lstStyle/>
                    <a:p>
                      <a:pPr algn="ctr"/>
                      <a:r>
                        <a:rPr lang="it-IT" dirty="0" smtClean="0"/>
                        <a:t>A</a:t>
                      </a:r>
                      <a:endParaRPr lang="it-IT" dirty="0"/>
                    </a:p>
                  </a:txBody>
                  <a:tcPr marL="121920" marR="121920"/>
                </a:tc>
                <a:tc>
                  <a:txBody>
                    <a:bodyPr/>
                    <a:lstStyle/>
                    <a:p>
                      <a:pPr algn="ctr"/>
                      <a:r>
                        <a:rPr lang="it-IT" dirty="0" smtClean="0"/>
                        <a:t>Significatività operativa</a:t>
                      </a:r>
                      <a:endParaRPr lang="it-IT" dirty="0"/>
                    </a:p>
                  </a:txBody>
                  <a:tcPr marL="121920" marR="121920"/>
                </a:tc>
                <a:tc>
                  <a:txBody>
                    <a:bodyPr/>
                    <a:lstStyle/>
                    <a:p>
                      <a:pPr algn="ctr"/>
                      <a:r>
                        <a:rPr lang="it-IT" dirty="0" smtClean="0"/>
                        <a:t>400.000</a:t>
                      </a:r>
                      <a:endParaRPr lang="it-IT" dirty="0"/>
                    </a:p>
                  </a:txBody>
                  <a:tcPr marL="121920" marR="121920"/>
                </a:tc>
                <a:tc>
                  <a:txBody>
                    <a:bodyPr/>
                    <a:lstStyle/>
                    <a:p>
                      <a:pPr algn="ctr"/>
                      <a:r>
                        <a:rPr lang="it-IT" dirty="0" smtClean="0"/>
                        <a:t>400.000</a:t>
                      </a:r>
                      <a:endParaRPr lang="it-IT" dirty="0"/>
                    </a:p>
                  </a:txBody>
                  <a:tcPr marL="121920" marR="121920"/>
                </a:tc>
                <a:tc>
                  <a:txBody>
                    <a:bodyPr/>
                    <a:lstStyle/>
                    <a:p>
                      <a:pPr algn="ctr"/>
                      <a:r>
                        <a:rPr lang="it-IT" dirty="0" smtClean="0"/>
                        <a:t>400.000</a:t>
                      </a:r>
                      <a:endParaRPr lang="it-IT" dirty="0"/>
                    </a:p>
                  </a:txBody>
                  <a:tcPr marL="121920" marR="121920"/>
                </a:tc>
                <a:tc>
                  <a:txBody>
                    <a:bodyPr/>
                    <a:lstStyle/>
                    <a:p>
                      <a:pPr algn="ctr"/>
                      <a:r>
                        <a:rPr lang="it-IT" dirty="0" smtClean="0"/>
                        <a:t>400.000</a:t>
                      </a:r>
                      <a:endParaRPr lang="it-IT" dirty="0"/>
                    </a:p>
                  </a:txBody>
                  <a:tcPr marL="121920" marR="121920"/>
                </a:tc>
                <a:tc>
                  <a:txBody>
                    <a:bodyPr/>
                    <a:lstStyle/>
                    <a:p>
                      <a:pPr algn="ctr"/>
                      <a:r>
                        <a:rPr lang="it-IT" dirty="0" smtClean="0"/>
                        <a:t>400.000</a:t>
                      </a:r>
                      <a:endParaRPr lang="it-IT" dirty="0"/>
                    </a:p>
                  </a:txBody>
                  <a:tcPr marL="121920" marR="121920"/>
                </a:tc>
              </a:tr>
              <a:tr h="696077">
                <a:tc>
                  <a:txBody>
                    <a:bodyPr/>
                    <a:lstStyle/>
                    <a:p>
                      <a:pPr algn="ctr"/>
                      <a:r>
                        <a:rPr lang="it-IT" dirty="0" smtClean="0"/>
                        <a:t>B</a:t>
                      </a:r>
                      <a:endParaRPr lang="it-IT" dirty="0"/>
                    </a:p>
                  </a:txBody>
                  <a:tcPr marL="121920" marR="121920"/>
                </a:tc>
                <a:tc>
                  <a:txBody>
                    <a:bodyPr/>
                    <a:lstStyle/>
                    <a:p>
                      <a:pPr algn="ctr"/>
                      <a:r>
                        <a:rPr lang="it-IT" dirty="0" smtClean="0"/>
                        <a:t>Divisore</a:t>
                      </a:r>
                      <a:endParaRPr lang="it-IT" dirty="0"/>
                    </a:p>
                  </a:txBody>
                  <a:tcPr marL="121920" marR="121920"/>
                </a:tc>
                <a:tc>
                  <a:txBody>
                    <a:bodyPr/>
                    <a:lstStyle/>
                    <a:p>
                      <a:pPr algn="ctr"/>
                      <a:r>
                        <a:rPr lang="it-IT" dirty="0" smtClean="0"/>
                        <a:t>0,7</a:t>
                      </a:r>
                      <a:endParaRPr lang="it-IT" dirty="0"/>
                    </a:p>
                  </a:txBody>
                  <a:tcPr marL="121920" marR="121920"/>
                </a:tc>
                <a:tc>
                  <a:txBody>
                    <a:bodyPr/>
                    <a:lstStyle/>
                    <a:p>
                      <a:pPr algn="ctr"/>
                      <a:r>
                        <a:rPr lang="it-IT" dirty="0" smtClean="0"/>
                        <a:t>1</a:t>
                      </a:r>
                      <a:endParaRPr lang="it-IT" dirty="0"/>
                    </a:p>
                  </a:txBody>
                  <a:tcPr marL="121920" marR="121920"/>
                </a:tc>
                <a:tc>
                  <a:txBody>
                    <a:bodyPr/>
                    <a:lstStyle/>
                    <a:p>
                      <a:pPr algn="ctr"/>
                      <a:r>
                        <a:rPr lang="it-IT" dirty="0" smtClean="0"/>
                        <a:t>1,5</a:t>
                      </a:r>
                      <a:endParaRPr lang="it-IT" dirty="0"/>
                    </a:p>
                  </a:txBody>
                  <a:tcPr marL="121920" marR="121920"/>
                </a:tc>
                <a:tc>
                  <a:txBody>
                    <a:bodyPr/>
                    <a:lstStyle/>
                    <a:p>
                      <a:pPr algn="ctr"/>
                      <a:r>
                        <a:rPr lang="it-IT" dirty="0" smtClean="0"/>
                        <a:t>2</a:t>
                      </a:r>
                      <a:endParaRPr lang="it-IT" dirty="0"/>
                    </a:p>
                  </a:txBody>
                  <a:tcPr marL="121920" marR="121920"/>
                </a:tc>
                <a:tc>
                  <a:txBody>
                    <a:bodyPr/>
                    <a:lstStyle/>
                    <a:p>
                      <a:pPr algn="ctr"/>
                      <a:r>
                        <a:rPr lang="it-IT" dirty="0" smtClean="0"/>
                        <a:t>3</a:t>
                      </a:r>
                      <a:endParaRPr lang="it-IT" dirty="0"/>
                    </a:p>
                  </a:txBody>
                  <a:tcPr marL="121920" marR="121920"/>
                </a:tc>
              </a:tr>
              <a:tr h="696077">
                <a:tc>
                  <a:txBody>
                    <a:bodyPr/>
                    <a:lstStyle/>
                    <a:p>
                      <a:pPr algn="ctr"/>
                      <a:r>
                        <a:rPr lang="it-IT" dirty="0" smtClean="0"/>
                        <a:t>C</a:t>
                      </a:r>
                      <a:endParaRPr lang="it-IT" dirty="0"/>
                    </a:p>
                  </a:txBody>
                  <a:tcPr marL="121920" marR="121920"/>
                </a:tc>
                <a:tc>
                  <a:txBody>
                    <a:bodyPr/>
                    <a:lstStyle/>
                    <a:p>
                      <a:pPr algn="ctr"/>
                      <a:r>
                        <a:rPr lang="it-IT" dirty="0" smtClean="0"/>
                        <a:t>Intervallo di selezione (a : b)</a:t>
                      </a:r>
                      <a:endParaRPr lang="it-IT" dirty="0"/>
                    </a:p>
                  </a:txBody>
                  <a:tcPr marL="121920" marR="121920"/>
                </a:tc>
                <a:tc>
                  <a:txBody>
                    <a:bodyPr/>
                    <a:lstStyle/>
                    <a:p>
                      <a:pPr algn="ctr"/>
                      <a:r>
                        <a:rPr lang="it-IT" dirty="0" smtClean="0"/>
                        <a:t>571.428,57</a:t>
                      </a:r>
                      <a:endParaRPr lang="it-IT" dirty="0"/>
                    </a:p>
                  </a:txBody>
                  <a:tcPr marL="121920" marR="121920"/>
                </a:tc>
                <a:tc>
                  <a:txBody>
                    <a:bodyPr/>
                    <a:lstStyle/>
                    <a:p>
                      <a:pPr algn="ctr"/>
                      <a:r>
                        <a:rPr lang="it-IT" dirty="0" smtClean="0"/>
                        <a:t>400.000</a:t>
                      </a:r>
                      <a:endParaRPr lang="it-IT" dirty="0"/>
                    </a:p>
                  </a:txBody>
                  <a:tcPr marL="121920" marR="121920"/>
                </a:tc>
                <a:tc>
                  <a:txBody>
                    <a:bodyPr/>
                    <a:lstStyle/>
                    <a:p>
                      <a:pPr algn="ctr"/>
                      <a:r>
                        <a:rPr lang="it-IT" dirty="0" smtClean="0"/>
                        <a:t>266.666,67</a:t>
                      </a:r>
                      <a:endParaRPr lang="it-IT" dirty="0"/>
                    </a:p>
                  </a:txBody>
                  <a:tcPr marL="121920" marR="121920"/>
                </a:tc>
                <a:tc>
                  <a:txBody>
                    <a:bodyPr/>
                    <a:lstStyle/>
                    <a:p>
                      <a:pPr algn="ctr"/>
                      <a:r>
                        <a:rPr lang="it-IT" dirty="0" smtClean="0"/>
                        <a:t>200.000</a:t>
                      </a:r>
                      <a:endParaRPr lang="it-IT" dirty="0"/>
                    </a:p>
                  </a:txBody>
                  <a:tcPr marL="121920" marR="121920"/>
                </a:tc>
                <a:tc>
                  <a:txBody>
                    <a:bodyPr/>
                    <a:lstStyle/>
                    <a:p>
                      <a:pPr algn="ctr"/>
                      <a:r>
                        <a:rPr lang="it-IT" dirty="0" smtClean="0"/>
                        <a:t>133.333,33</a:t>
                      </a:r>
                      <a:endParaRPr lang="it-IT" dirty="0"/>
                    </a:p>
                  </a:txBody>
                  <a:tcPr marL="121920" marR="121920"/>
                </a:tc>
              </a:tr>
              <a:tr h="696077">
                <a:tc>
                  <a:txBody>
                    <a:bodyPr/>
                    <a:lstStyle/>
                    <a:p>
                      <a:pPr algn="ctr"/>
                      <a:r>
                        <a:rPr lang="it-IT" dirty="0" smtClean="0"/>
                        <a:t>D</a:t>
                      </a:r>
                      <a:endParaRPr lang="it-IT" dirty="0"/>
                    </a:p>
                  </a:txBody>
                  <a:tcPr marL="121920" marR="121920"/>
                </a:tc>
                <a:tc>
                  <a:txBody>
                    <a:bodyPr/>
                    <a:lstStyle/>
                    <a:p>
                      <a:pPr algn="ctr"/>
                      <a:r>
                        <a:rPr lang="it-IT" dirty="0" smtClean="0"/>
                        <a:t>Saldo dei</a:t>
                      </a:r>
                      <a:r>
                        <a:rPr lang="it-IT" baseline="0" dirty="0" smtClean="0"/>
                        <a:t> clienti</a:t>
                      </a:r>
                      <a:endParaRPr lang="it-IT" dirty="0"/>
                    </a:p>
                  </a:txBody>
                  <a:tcPr marL="121920" marR="121920"/>
                </a:tc>
                <a:tc>
                  <a:txBody>
                    <a:bodyPr/>
                    <a:lstStyle/>
                    <a:p>
                      <a:pPr algn="ctr"/>
                      <a:r>
                        <a:rPr lang="it-IT" dirty="0" smtClean="0"/>
                        <a:t>4.000.000</a:t>
                      </a:r>
                      <a:endParaRPr lang="it-IT" dirty="0"/>
                    </a:p>
                  </a:txBody>
                  <a:tcPr marL="121920" marR="121920"/>
                </a:tc>
                <a:tc>
                  <a:txBody>
                    <a:bodyPr/>
                    <a:lstStyle/>
                    <a:p>
                      <a:pPr algn="ctr"/>
                      <a:r>
                        <a:rPr lang="it-IT" dirty="0" smtClean="0"/>
                        <a:t>4.000.000</a:t>
                      </a:r>
                      <a:endParaRPr lang="it-IT" dirty="0"/>
                    </a:p>
                  </a:txBody>
                  <a:tcPr marL="121920" marR="121920"/>
                </a:tc>
                <a:tc>
                  <a:txBody>
                    <a:bodyPr/>
                    <a:lstStyle/>
                    <a:p>
                      <a:pPr algn="ctr"/>
                      <a:r>
                        <a:rPr lang="it-IT" dirty="0" smtClean="0"/>
                        <a:t>4.000.000</a:t>
                      </a:r>
                      <a:endParaRPr lang="it-IT" dirty="0"/>
                    </a:p>
                  </a:txBody>
                  <a:tcPr marL="121920" marR="121920"/>
                </a:tc>
                <a:tc>
                  <a:txBody>
                    <a:bodyPr/>
                    <a:lstStyle/>
                    <a:p>
                      <a:pPr algn="ctr"/>
                      <a:r>
                        <a:rPr lang="it-IT" dirty="0" smtClean="0"/>
                        <a:t>4.000.000</a:t>
                      </a:r>
                      <a:endParaRPr lang="it-IT" dirty="0"/>
                    </a:p>
                  </a:txBody>
                  <a:tcPr marL="121920" marR="121920"/>
                </a:tc>
                <a:tc>
                  <a:txBody>
                    <a:bodyPr/>
                    <a:lstStyle/>
                    <a:p>
                      <a:pPr algn="ctr"/>
                      <a:r>
                        <a:rPr lang="it-IT" dirty="0" smtClean="0"/>
                        <a:t>4.000.000</a:t>
                      </a:r>
                      <a:endParaRPr lang="it-IT" dirty="0"/>
                    </a:p>
                  </a:txBody>
                  <a:tcPr marL="121920" marR="121920"/>
                </a:tc>
              </a:tr>
              <a:tr h="696077">
                <a:tc>
                  <a:txBody>
                    <a:bodyPr/>
                    <a:lstStyle/>
                    <a:p>
                      <a:pPr algn="ctr"/>
                      <a:r>
                        <a:rPr lang="it-IT" dirty="0" smtClean="0"/>
                        <a:t>E </a:t>
                      </a:r>
                      <a:endParaRPr lang="it-IT" dirty="0"/>
                    </a:p>
                  </a:txBody>
                  <a:tcPr marL="121920" marR="121920"/>
                </a:tc>
                <a:tc>
                  <a:txBody>
                    <a:bodyPr/>
                    <a:lstStyle/>
                    <a:p>
                      <a:pPr algn="ctr"/>
                      <a:r>
                        <a:rPr lang="it-IT" dirty="0" smtClean="0"/>
                        <a:t>Numero di clienti da selezionare (d : c)</a:t>
                      </a:r>
                      <a:endParaRPr lang="it-IT" dirty="0"/>
                    </a:p>
                  </a:txBody>
                  <a:tcPr marL="121920" marR="121920"/>
                </a:tc>
                <a:tc>
                  <a:txBody>
                    <a:bodyPr/>
                    <a:lstStyle/>
                    <a:p>
                      <a:pPr algn="ctr"/>
                      <a:r>
                        <a:rPr lang="it-IT" dirty="0" smtClean="0"/>
                        <a:t>7</a:t>
                      </a:r>
                      <a:endParaRPr lang="it-IT" dirty="0"/>
                    </a:p>
                  </a:txBody>
                  <a:tcPr marL="121920" marR="121920"/>
                </a:tc>
                <a:tc>
                  <a:txBody>
                    <a:bodyPr/>
                    <a:lstStyle/>
                    <a:p>
                      <a:pPr algn="ctr"/>
                      <a:r>
                        <a:rPr lang="it-IT" dirty="0" smtClean="0"/>
                        <a:t>10</a:t>
                      </a:r>
                      <a:endParaRPr lang="it-IT" dirty="0"/>
                    </a:p>
                  </a:txBody>
                  <a:tcPr marL="121920" marR="121920"/>
                </a:tc>
                <a:tc>
                  <a:txBody>
                    <a:bodyPr/>
                    <a:lstStyle/>
                    <a:p>
                      <a:pPr algn="ctr"/>
                      <a:r>
                        <a:rPr lang="it-IT" dirty="0" smtClean="0"/>
                        <a:t>15</a:t>
                      </a:r>
                      <a:endParaRPr lang="it-IT" dirty="0"/>
                    </a:p>
                  </a:txBody>
                  <a:tcPr marL="121920" marR="121920"/>
                </a:tc>
                <a:tc>
                  <a:txBody>
                    <a:bodyPr/>
                    <a:lstStyle/>
                    <a:p>
                      <a:pPr algn="ctr"/>
                      <a:r>
                        <a:rPr lang="it-IT" dirty="0" smtClean="0"/>
                        <a:t>20</a:t>
                      </a:r>
                      <a:endParaRPr lang="it-IT" dirty="0"/>
                    </a:p>
                  </a:txBody>
                  <a:tcPr marL="121920" marR="121920"/>
                </a:tc>
                <a:tc>
                  <a:txBody>
                    <a:bodyPr/>
                    <a:lstStyle/>
                    <a:p>
                      <a:pPr algn="ctr"/>
                      <a:r>
                        <a:rPr lang="it-IT" dirty="0" smtClean="0"/>
                        <a:t>30</a:t>
                      </a:r>
                      <a:endParaRPr lang="it-IT" dirty="0"/>
                    </a:p>
                  </a:txBody>
                  <a:tcPr marL="121920" marR="121920"/>
                </a:tc>
              </a:tr>
            </a:tbl>
          </a:graphicData>
        </a:graphic>
      </p:graphicFrame>
    </p:spTree>
    <p:extLst>
      <p:ext uri="{BB962C8B-B14F-4D97-AF65-F5344CB8AC3E}">
        <p14:creationId xmlns:p14="http://schemas.microsoft.com/office/powerpoint/2010/main" val="315697728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1197429" y="1700808"/>
            <a:ext cx="9891126" cy="9770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CAMPIONAMENTO </a:t>
            </a:r>
          </a:p>
          <a:p>
            <a:pPr algn="ctr"/>
            <a:r>
              <a:rPr lang="it-IT" sz="2800" b="1" dirty="0" smtClean="0">
                <a:solidFill>
                  <a:schemeClr val="tx1"/>
                </a:solidFill>
              </a:rPr>
              <a:t>ANALISI DELL’ESEMPIO PROPOSTO</a:t>
            </a:r>
            <a:endParaRPr lang="it-IT" sz="2800" b="1" dirty="0">
              <a:solidFill>
                <a:schemeClr val="tx1"/>
              </a:solidFill>
            </a:endParaRPr>
          </a:p>
        </p:txBody>
      </p:sp>
      <p:sp>
        <p:nvSpPr>
          <p:cNvPr id="5" name="Rettangolo 4">
            <a:extLst>
              <a:ext uri="{FF2B5EF4-FFF2-40B4-BE49-F238E27FC236}">
                <a16:creationId xmlns:lc="http://schemas.openxmlformats.org/drawingml/2006/lockedCanvas" xmlns:a16="http://schemas.microsoft.com/office/drawing/2014/main" xmlns="" id="{00B85808-F4DD-499B-8657-B5A3BC1823EA}"/>
              </a:ext>
            </a:extLst>
          </p:cNvPr>
          <p:cNvSpPr/>
          <p:nvPr/>
        </p:nvSpPr>
        <p:spPr>
          <a:xfrm>
            <a:off x="1295466" y="3284984"/>
            <a:ext cx="9793089" cy="1938992"/>
          </a:xfrm>
          <a:prstGeom prst="rect">
            <a:avLst/>
          </a:prstGeom>
          <a:ln w="19050">
            <a:solidFill>
              <a:schemeClr val="accent1"/>
            </a:solidFill>
          </a:ln>
        </p:spPr>
        <p:txBody>
          <a:bodyPr wrap="square">
            <a:spAutoFit/>
          </a:bodyPr>
          <a:ls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just"/>
            <a:r>
              <a:rPr lang="it-IT" sz="2400" dirty="0" smtClean="0"/>
              <a:t>Il risultato è che, come risulta evidente dallo sviluppo dell’esempio, a fronte di una significatività operativa di euro 400.000, una valutazione di rischio «basso» comporta una selezione, per i numeri e coefficienti indicati, di soltanto n. 7 clienti da circolarizzare contro i n. 30 in una valutazione di rischio «alto».</a:t>
            </a:r>
          </a:p>
        </p:txBody>
      </p:sp>
    </p:spTree>
    <p:extLst>
      <p:ext uri="{BB962C8B-B14F-4D97-AF65-F5344CB8AC3E}">
        <p14:creationId xmlns:p14="http://schemas.microsoft.com/office/powerpoint/2010/main" val="8397020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751115" y="1340768"/>
            <a:ext cx="11157856"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AREE DI RISCHIO SIGNIFICATIVO</a:t>
            </a:r>
            <a:endParaRPr lang="it-IT" sz="2800" b="1"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14" y="2276873"/>
            <a:ext cx="11157857" cy="4168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50534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791744" y="2492896"/>
            <a:ext cx="4512501"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Programma di verifica</a:t>
            </a:r>
            <a:endParaRPr lang="it-IT" b="1" dirty="0">
              <a:solidFill>
                <a:schemeClr val="tx1"/>
              </a:solidFill>
            </a:endParaRPr>
          </a:p>
        </p:txBody>
      </p:sp>
      <p:sp>
        <p:nvSpPr>
          <p:cNvPr id="10" name="Rettangolo 9"/>
          <p:cNvSpPr/>
          <p:nvPr/>
        </p:nvSpPr>
        <p:spPr>
          <a:xfrm>
            <a:off x="334290" y="3659506"/>
            <a:ext cx="287239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Verifiche sul bilancio</a:t>
            </a:r>
            <a:endParaRPr lang="it-IT" dirty="0">
              <a:solidFill>
                <a:schemeClr val="tx1"/>
              </a:solidFill>
            </a:endParaRPr>
          </a:p>
        </p:txBody>
      </p:sp>
      <p:sp>
        <p:nvSpPr>
          <p:cNvPr id="16" name="Rettangolo 15"/>
          <p:cNvSpPr/>
          <p:nvPr/>
        </p:nvSpPr>
        <p:spPr>
          <a:xfrm>
            <a:off x="239349" y="1230086"/>
            <a:ext cx="11540848" cy="974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u="sng" dirty="0" smtClean="0">
                <a:solidFill>
                  <a:schemeClr val="tx1"/>
                </a:solidFill>
              </a:rPr>
              <a:t>FASE DI FINAL</a:t>
            </a:r>
          </a:p>
          <a:p>
            <a:pPr algn="ctr"/>
            <a:r>
              <a:rPr lang="it-IT" sz="2800" b="1" dirty="0" smtClean="0">
                <a:solidFill>
                  <a:schemeClr val="tx1"/>
                </a:solidFill>
              </a:rPr>
              <a:t>(bilancio al 31/12 – attività gennaio-giugno)</a:t>
            </a:r>
            <a:endParaRPr lang="it-IT" sz="2800" b="1" dirty="0">
              <a:solidFill>
                <a:schemeClr val="tx1"/>
              </a:solidFill>
            </a:endParaRPr>
          </a:p>
        </p:txBody>
      </p:sp>
      <p:cxnSp>
        <p:nvCxnSpPr>
          <p:cNvPr id="3" name="Connettore 2 2"/>
          <p:cNvCxnSpPr/>
          <p:nvPr/>
        </p:nvCxnSpPr>
        <p:spPr>
          <a:xfrm flipH="1">
            <a:off x="2159563" y="2852936"/>
            <a:ext cx="129614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2644090" y="5417752"/>
            <a:ext cx="287239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significatività dei rilievi</a:t>
            </a:r>
            <a:endParaRPr lang="it-IT" dirty="0">
              <a:solidFill>
                <a:schemeClr val="tx1"/>
              </a:solidFill>
            </a:endParaRPr>
          </a:p>
        </p:txBody>
      </p:sp>
      <p:cxnSp>
        <p:nvCxnSpPr>
          <p:cNvPr id="18" name="Connettore 2 17"/>
          <p:cNvCxnSpPr/>
          <p:nvPr/>
        </p:nvCxnSpPr>
        <p:spPr>
          <a:xfrm>
            <a:off x="1583499" y="5085805"/>
            <a:ext cx="864096"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ettangolo 18"/>
          <p:cNvSpPr/>
          <p:nvPr/>
        </p:nvSpPr>
        <p:spPr>
          <a:xfrm>
            <a:off x="7147521" y="5417752"/>
            <a:ext cx="287239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tx1"/>
                </a:solidFill>
              </a:rPr>
              <a:t>Relazione al bilancio</a:t>
            </a:r>
            <a:endParaRPr lang="it-IT" b="1" dirty="0">
              <a:solidFill>
                <a:schemeClr val="tx1"/>
              </a:solidFill>
            </a:endParaRPr>
          </a:p>
        </p:txBody>
      </p:sp>
      <p:sp>
        <p:nvSpPr>
          <p:cNvPr id="21" name="Rettangolo 20"/>
          <p:cNvSpPr/>
          <p:nvPr/>
        </p:nvSpPr>
        <p:spPr>
          <a:xfrm>
            <a:off x="8907802" y="3629514"/>
            <a:ext cx="287239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Lettera di attestazione</a:t>
            </a:r>
            <a:endParaRPr lang="it-IT" dirty="0">
              <a:solidFill>
                <a:schemeClr val="tx1"/>
              </a:solidFill>
            </a:endParaRPr>
          </a:p>
        </p:txBody>
      </p:sp>
      <p:cxnSp>
        <p:nvCxnSpPr>
          <p:cNvPr id="23" name="Connettore 2 22"/>
          <p:cNvCxnSpPr/>
          <p:nvPr/>
        </p:nvCxnSpPr>
        <p:spPr>
          <a:xfrm flipV="1">
            <a:off x="6047995" y="6029790"/>
            <a:ext cx="720080"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p:nvPr/>
        </p:nvCxnSpPr>
        <p:spPr>
          <a:xfrm flipV="1">
            <a:off x="9723324" y="4941168"/>
            <a:ext cx="296592"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ettangolo 28"/>
          <p:cNvSpPr/>
          <p:nvPr/>
        </p:nvSpPr>
        <p:spPr>
          <a:xfrm>
            <a:off x="3455707" y="3501008"/>
            <a:ext cx="5040559"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u="sng" dirty="0" smtClean="0">
                <a:solidFill>
                  <a:schemeClr val="tx1"/>
                </a:solidFill>
              </a:rPr>
              <a:t>Fase di «final»</a:t>
            </a:r>
          </a:p>
          <a:p>
            <a:pPr algn="ctr"/>
            <a:r>
              <a:rPr lang="it-IT" b="1" dirty="0" smtClean="0">
                <a:solidFill>
                  <a:schemeClr val="tx1"/>
                </a:solidFill>
              </a:rPr>
              <a:t>Verifiche </a:t>
            </a:r>
            <a:r>
              <a:rPr lang="it-IT" b="1" dirty="0">
                <a:solidFill>
                  <a:schemeClr val="tx1"/>
                </a:solidFill>
              </a:rPr>
              <a:t>di carattere</a:t>
            </a:r>
          </a:p>
          <a:p>
            <a:pPr algn="ctr"/>
            <a:r>
              <a:rPr lang="it-IT" b="1" dirty="0">
                <a:solidFill>
                  <a:schemeClr val="tx1"/>
                </a:solidFill>
              </a:rPr>
              <a:t>sostanziale dirette ad accertare</a:t>
            </a:r>
          </a:p>
          <a:p>
            <a:pPr algn="ctr"/>
            <a:r>
              <a:rPr lang="it-IT" b="1" dirty="0">
                <a:solidFill>
                  <a:schemeClr val="tx1"/>
                </a:solidFill>
              </a:rPr>
              <a:t>la corretta rappresentazione e</a:t>
            </a:r>
          </a:p>
          <a:p>
            <a:pPr algn="ctr"/>
            <a:r>
              <a:rPr lang="it-IT" b="1" dirty="0">
                <a:solidFill>
                  <a:schemeClr val="tx1"/>
                </a:solidFill>
              </a:rPr>
              <a:t>valutazione della voce in</a:t>
            </a:r>
          </a:p>
          <a:p>
            <a:pPr algn="ctr"/>
            <a:r>
              <a:rPr lang="it-IT" b="1" dirty="0">
                <a:solidFill>
                  <a:schemeClr val="tx1"/>
                </a:solidFill>
              </a:rPr>
              <a:t>bilancio</a:t>
            </a:r>
            <a:endParaRPr lang="it-IT" dirty="0">
              <a:solidFill>
                <a:schemeClr val="tx1"/>
              </a:solidFill>
            </a:endParaRPr>
          </a:p>
        </p:txBody>
      </p:sp>
    </p:spTree>
    <p:extLst>
      <p:ext uri="{BB962C8B-B14F-4D97-AF65-F5344CB8AC3E}">
        <p14:creationId xmlns:p14="http://schemas.microsoft.com/office/powerpoint/2010/main" val="21717408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63552" y="2708920"/>
            <a:ext cx="8160907" cy="72008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3200" b="1" cap="small" dirty="0" smtClean="0">
                <a:solidFill>
                  <a:schemeClr val="tx1"/>
                </a:solidFill>
              </a:rPr>
              <a:t>LE ASSERZIONI E LE VERIFICHE</a:t>
            </a:r>
          </a:p>
        </p:txBody>
      </p:sp>
    </p:spTree>
    <p:extLst>
      <p:ext uri="{BB962C8B-B14F-4D97-AF65-F5344CB8AC3E}">
        <p14:creationId xmlns:p14="http://schemas.microsoft.com/office/powerpoint/2010/main" val="18626170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683841" y="1083026"/>
            <a:ext cx="1069274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IL RISCHIO DI REVISIONE</a:t>
            </a:r>
            <a:endParaRPr lang="it-IT" sz="2800" b="1" dirty="0">
              <a:solidFill>
                <a:schemeClr val="tx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841" y="2002972"/>
            <a:ext cx="10692748" cy="3516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527382" y="5908239"/>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56137110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27382" y="1484784"/>
            <a:ext cx="1113121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a:t>
            </a:r>
            <a:endParaRPr lang="it-IT" sz="2800" b="1" dirty="0">
              <a:solidFill>
                <a:schemeClr val="tx1"/>
              </a:solidFill>
            </a:endParaRPr>
          </a:p>
        </p:txBody>
      </p:sp>
      <p:sp>
        <p:nvSpPr>
          <p:cNvPr id="5" name="Rettangolo 4"/>
          <p:cNvSpPr/>
          <p:nvPr/>
        </p:nvSpPr>
        <p:spPr>
          <a:xfrm>
            <a:off x="527382" y="6093296"/>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383" y="2709863"/>
            <a:ext cx="11131216" cy="280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513894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27382" y="1484784"/>
            <a:ext cx="1113121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a:t>
            </a:r>
            <a:endParaRPr lang="it-IT" sz="2800" b="1" dirty="0">
              <a:solidFill>
                <a:schemeClr val="tx1"/>
              </a:solidFill>
            </a:endParaRPr>
          </a:p>
        </p:txBody>
      </p:sp>
      <p:sp>
        <p:nvSpPr>
          <p:cNvPr id="5" name="Rettangolo 4"/>
          <p:cNvSpPr/>
          <p:nvPr/>
        </p:nvSpPr>
        <p:spPr>
          <a:xfrm>
            <a:off x="527382" y="6093296"/>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382" y="2692174"/>
            <a:ext cx="11131217" cy="3109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10925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27382" y="1484784"/>
            <a:ext cx="1113121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LA SEMPLIFICAZIONE SULLE ASSERZIONI</a:t>
            </a:r>
            <a:endParaRPr lang="it-IT" sz="2800" b="1"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72" y="2420888"/>
            <a:ext cx="11329257"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527382" y="6093296"/>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118395498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44287" y="1700808"/>
            <a:ext cx="10787742"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E LE VERIFICHE </a:t>
            </a:r>
            <a:endParaRPr lang="it-IT" sz="2800" b="1" dirty="0">
              <a:solidFill>
                <a:schemeClr val="tx1"/>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566527555"/>
              </p:ext>
            </p:extLst>
          </p:nvPr>
        </p:nvGraphicFramePr>
        <p:xfrm>
          <a:off x="527382" y="2924944"/>
          <a:ext cx="10849205" cy="3324396"/>
        </p:xfrm>
        <a:graphic>
          <a:graphicData uri="http://schemas.openxmlformats.org/drawingml/2006/table">
            <a:tbl>
              <a:tblPr firstRow="1" bandRow="1">
                <a:tableStyleId>{5C22544A-7EE6-4342-B048-85BDC9FD1C3A}</a:tableStyleId>
              </a:tblPr>
              <a:tblGrid>
                <a:gridCol w="2880320"/>
                <a:gridCol w="7968885"/>
              </a:tblGrid>
              <a:tr h="468052">
                <a:tc>
                  <a:txBody>
                    <a:bodyPr/>
                    <a:lstStyle/>
                    <a:p>
                      <a:pPr algn="ctr"/>
                      <a:r>
                        <a:rPr lang="it-IT" b="1" dirty="0" smtClean="0">
                          <a:solidFill>
                            <a:schemeClr val="tx1"/>
                          </a:solidFill>
                        </a:rPr>
                        <a:t>COMPLETEZZA</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Tutte le transazioni, attività e passività</a:t>
                      </a:r>
                      <a:r>
                        <a:rPr lang="it-IT" b="0" baseline="0" dirty="0" smtClean="0">
                          <a:solidFill>
                            <a:schemeClr val="tx1"/>
                          </a:solidFill>
                        </a:rPr>
                        <a:t> relative all’attività aziendale sono state registrate</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8052">
                <a:tc>
                  <a:txBody>
                    <a:bodyPr/>
                    <a:lstStyle/>
                    <a:p>
                      <a:pPr algn="ctr"/>
                      <a:r>
                        <a:rPr lang="it-IT" b="1" dirty="0" smtClean="0">
                          <a:solidFill>
                            <a:schemeClr val="tx1"/>
                          </a:solidFill>
                        </a:rPr>
                        <a:t>ESISTENZA</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Tutte le transazioni,</a:t>
                      </a:r>
                      <a:r>
                        <a:rPr lang="it-IT" b="0" baseline="0" dirty="0" smtClean="0">
                          <a:solidFill>
                            <a:schemeClr val="tx1"/>
                          </a:solidFill>
                        </a:rPr>
                        <a:t> attività e passività registrate esistono</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8052">
                <a:tc>
                  <a:txBody>
                    <a:bodyPr/>
                    <a:lstStyle/>
                    <a:p>
                      <a:pPr algn="ctr"/>
                      <a:r>
                        <a:rPr lang="it-IT" b="1" dirty="0" smtClean="0">
                          <a:solidFill>
                            <a:schemeClr val="tx1"/>
                          </a:solidFill>
                        </a:rPr>
                        <a:t>ACCURATEZZA</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Tutte le transazioni, attività e passività sono state accuratamente registrate</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8052">
                <a:tc>
                  <a:txBody>
                    <a:bodyPr/>
                    <a:lstStyle/>
                    <a:p>
                      <a:pPr algn="ctr"/>
                      <a:r>
                        <a:rPr lang="it-IT" b="1" dirty="0" smtClean="0">
                          <a:solidFill>
                            <a:schemeClr val="tx1"/>
                          </a:solidFill>
                        </a:rPr>
                        <a:t>VALUTAZIONE</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Le attività e le passività sono valutate correttamente</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8052">
                <a:tc>
                  <a:txBody>
                    <a:bodyPr/>
                    <a:lstStyle/>
                    <a:p>
                      <a:pPr algn="ctr"/>
                      <a:r>
                        <a:rPr lang="it-IT" b="1" dirty="0" smtClean="0">
                          <a:solidFill>
                            <a:schemeClr val="tx1"/>
                          </a:solidFill>
                        </a:rPr>
                        <a:t>PROPRIETA’</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Diritti e obbligazioni; le attività e le passività hanno titolo per essere iscritte in bilancio</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8052">
                <a:tc>
                  <a:txBody>
                    <a:bodyPr/>
                    <a:lstStyle/>
                    <a:p>
                      <a:pPr algn="ctr"/>
                      <a:r>
                        <a:rPr lang="it-IT" b="1" dirty="0" smtClean="0">
                          <a:solidFill>
                            <a:schemeClr val="tx1"/>
                          </a:solidFill>
                        </a:rPr>
                        <a:t>PRESENTAZIONE E INFORMATIVA</a:t>
                      </a:r>
                      <a:endParaRPr lang="it-IT" b="1"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it-IT" b="0" dirty="0" smtClean="0">
                          <a:solidFill>
                            <a:schemeClr val="tx1"/>
                          </a:solidFill>
                        </a:rPr>
                        <a:t>Tutte le poste di bilancio sono state classificate e descritte in modo appropriato nel bilancio e nelle note esplicative</a:t>
                      </a:r>
                      <a:endParaRPr lang="it-IT" b="0" dirty="0">
                        <a:solidFill>
                          <a:schemeClr val="tx1"/>
                        </a:solidFill>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7919886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57198" y="1161728"/>
            <a:ext cx="11310257"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«COMBINATE»</a:t>
            </a:r>
            <a:endParaRPr lang="it-IT" sz="2800" b="1" dirty="0">
              <a:solidFill>
                <a:schemeClr val="tx1"/>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2035696"/>
            <a:ext cx="11310257" cy="3385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534209" y="5668753"/>
            <a:ext cx="11233247" cy="5817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tx1"/>
                </a:solidFill>
              </a:rPr>
              <a:t>CNDCEC – Approccio metodologico di revisione </a:t>
            </a:r>
            <a:endParaRPr lang="it-IT" sz="2400" b="1" dirty="0">
              <a:solidFill>
                <a:schemeClr val="tx1"/>
              </a:solidFill>
            </a:endParaRPr>
          </a:p>
        </p:txBody>
      </p:sp>
    </p:spTree>
    <p:extLst>
      <p:ext uri="{BB962C8B-B14F-4D97-AF65-F5344CB8AC3E}">
        <p14:creationId xmlns:p14="http://schemas.microsoft.com/office/powerpoint/2010/main" val="14790986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09067" y="2636912"/>
            <a:ext cx="4512501"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it-IT" b="1" dirty="0" smtClean="0">
                <a:solidFill>
                  <a:schemeClr val="tx1"/>
                </a:solidFill>
              </a:rPr>
              <a:t>Accuratezza nella redazione</a:t>
            </a:r>
          </a:p>
          <a:p>
            <a:pPr marL="285750" indent="-285750" algn="just">
              <a:buFont typeface="Arial" panose="020B0604020202020204" pitchFamily="34" charset="0"/>
              <a:buChar char="•"/>
            </a:pPr>
            <a:r>
              <a:rPr lang="it-IT" b="1" dirty="0" smtClean="0">
                <a:solidFill>
                  <a:schemeClr val="tx1"/>
                </a:solidFill>
              </a:rPr>
              <a:t>Esistenza e manifestazione</a:t>
            </a:r>
          </a:p>
          <a:p>
            <a:pPr marL="285750" indent="-285750" algn="just">
              <a:buFont typeface="Arial" panose="020B0604020202020204" pitchFamily="34" charset="0"/>
              <a:buChar char="•"/>
            </a:pPr>
            <a:r>
              <a:rPr lang="it-IT" b="1" dirty="0" smtClean="0">
                <a:solidFill>
                  <a:schemeClr val="tx1"/>
                </a:solidFill>
              </a:rPr>
              <a:t>Completezza</a:t>
            </a:r>
          </a:p>
          <a:p>
            <a:pPr marL="285750" indent="-285750" algn="just">
              <a:buFont typeface="Arial" panose="020B0604020202020204" pitchFamily="34" charset="0"/>
              <a:buChar char="•"/>
            </a:pPr>
            <a:r>
              <a:rPr lang="it-IT" b="1" dirty="0" smtClean="0">
                <a:solidFill>
                  <a:schemeClr val="tx1"/>
                </a:solidFill>
              </a:rPr>
              <a:t>Diritti e obblighi</a:t>
            </a:r>
          </a:p>
          <a:p>
            <a:pPr marL="285750" indent="-285750" algn="just">
              <a:buFont typeface="Arial" panose="020B0604020202020204" pitchFamily="34" charset="0"/>
              <a:buChar char="•"/>
            </a:pPr>
            <a:r>
              <a:rPr lang="it-IT" b="1" dirty="0" smtClean="0">
                <a:solidFill>
                  <a:schemeClr val="tx1"/>
                </a:solidFill>
              </a:rPr>
              <a:t>Valutazione e imputazione</a:t>
            </a:r>
          </a:p>
          <a:p>
            <a:pPr marL="285750" indent="-285750" algn="just">
              <a:buFont typeface="Arial" panose="020B0604020202020204" pitchFamily="34" charset="0"/>
              <a:buChar char="•"/>
            </a:pPr>
            <a:r>
              <a:rPr lang="it-IT" b="1" dirty="0" smtClean="0">
                <a:solidFill>
                  <a:schemeClr val="tx1"/>
                </a:solidFill>
              </a:rPr>
              <a:t>Presentazione e informativa</a:t>
            </a:r>
            <a:endParaRPr lang="it-IT" b="1" dirty="0">
              <a:solidFill>
                <a:schemeClr val="tx1"/>
              </a:solidFill>
            </a:endParaRPr>
          </a:p>
        </p:txBody>
      </p:sp>
      <p:sp>
        <p:nvSpPr>
          <p:cNvPr id="10" name="Rettangolo 9"/>
          <p:cNvSpPr/>
          <p:nvPr/>
        </p:nvSpPr>
        <p:spPr>
          <a:xfrm>
            <a:off x="7824189" y="2595886"/>
            <a:ext cx="395600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Valutazione dei rischi</a:t>
            </a:r>
            <a:endParaRPr lang="it-IT" dirty="0">
              <a:solidFill>
                <a:schemeClr val="tx1"/>
              </a:solidFill>
            </a:endParaRPr>
          </a:p>
        </p:txBody>
      </p:sp>
      <p:sp>
        <p:nvSpPr>
          <p:cNvPr id="16" name="Rettangolo 15"/>
          <p:cNvSpPr/>
          <p:nvPr/>
        </p:nvSpPr>
        <p:spPr>
          <a:xfrm>
            <a:off x="239349" y="1484784"/>
            <a:ext cx="115408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SUI SALDI DI BILANCIO</a:t>
            </a:r>
            <a:endParaRPr lang="it-IT" sz="2800" b="1" dirty="0">
              <a:solidFill>
                <a:schemeClr val="tx1"/>
              </a:solidFill>
            </a:endParaRPr>
          </a:p>
        </p:txBody>
      </p:sp>
      <p:sp>
        <p:nvSpPr>
          <p:cNvPr id="17" name="Rettangolo 16"/>
          <p:cNvSpPr/>
          <p:nvPr/>
        </p:nvSpPr>
        <p:spPr>
          <a:xfrm>
            <a:off x="309067" y="5278576"/>
            <a:ext cx="4512501"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Identiche per tutte le voci di bilancio</a:t>
            </a:r>
            <a:endParaRPr lang="it-IT" dirty="0">
              <a:solidFill>
                <a:schemeClr val="tx1"/>
              </a:solidFill>
            </a:endParaRPr>
          </a:p>
        </p:txBody>
      </p:sp>
      <p:sp>
        <p:nvSpPr>
          <p:cNvPr id="19" name="Rettangolo 18"/>
          <p:cNvSpPr/>
          <p:nvPr/>
        </p:nvSpPr>
        <p:spPr>
          <a:xfrm>
            <a:off x="7824192" y="5278576"/>
            <a:ext cx="3956005"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Ottenimento di evidenze</a:t>
            </a:r>
          </a:p>
          <a:p>
            <a:pPr algn="ctr"/>
            <a:r>
              <a:rPr lang="it-IT" b="1" dirty="0" smtClean="0">
                <a:solidFill>
                  <a:schemeClr val="tx1"/>
                </a:solidFill>
              </a:rPr>
              <a:t>(elementi probativi sufficienti)</a:t>
            </a:r>
            <a:endParaRPr lang="it-IT" b="1" dirty="0">
              <a:solidFill>
                <a:schemeClr val="tx1"/>
              </a:solidFill>
            </a:endParaRPr>
          </a:p>
        </p:txBody>
      </p:sp>
      <p:sp>
        <p:nvSpPr>
          <p:cNvPr id="21" name="Rettangolo 20"/>
          <p:cNvSpPr/>
          <p:nvPr/>
        </p:nvSpPr>
        <p:spPr>
          <a:xfrm>
            <a:off x="7824189" y="3972176"/>
            <a:ext cx="3956009"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Definizione ed applicazione delle procedure di revisione</a:t>
            </a:r>
          </a:p>
          <a:p>
            <a:pPr algn="ctr"/>
            <a:r>
              <a:rPr lang="it-IT" b="1" dirty="0" smtClean="0">
                <a:solidFill>
                  <a:schemeClr val="tx1"/>
                </a:solidFill>
              </a:rPr>
              <a:t>(in relazione alla voce di bilancio)</a:t>
            </a:r>
            <a:endParaRPr lang="it-IT" b="1" dirty="0">
              <a:solidFill>
                <a:schemeClr val="tx1"/>
              </a:solidFill>
            </a:endParaRPr>
          </a:p>
        </p:txBody>
      </p:sp>
      <p:sp>
        <p:nvSpPr>
          <p:cNvPr id="2" name="Freccia in giù 1"/>
          <p:cNvSpPr/>
          <p:nvPr/>
        </p:nvSpPr>
        <p:spPr>
          <a:xfrm>
            <a:off x="2063552" y="4781642"/>
            <a:ext cx="646176" cy="3755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Freccia a destra 4"/>
          <p:cNvSpPr/>
          <p:nvPr/>
        </p:nvSpPr>
        <p:spPr>
          <a:xfrm>
            <a:off x="5423925" y="2996952"/>
            <a:ext cx="130454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361822736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09067" y="2636912"/>
            <a:ext cx="4512501"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it-IT" b="1" dirty="0" smtClean="0">
                <a:solidFill>
                  <a:schemeClr val="tx1"/>
                </a:solidFill>
              </a:rPr>
              <a:t>Accuratezza nella redazione</a:t>
            </a:r>
          </a:p>
          <a:p>
            <a:pPr marL="285750" indent="-285750" algn="just">
              <a:buFont typeface="Arial" panose="020B0604020202020204" pitchFamily="34" charset="0"/>
              <a:buChar char="•"/>
            </a:pPr>
            <a:r>
              <a:rPr lang="it-IT" b="1" dirty="0" smtClean="0">
                <a:solidFill>
                  <a:schemeClr val="tx1"/>
                </a:solidFill>
              </a:rPr>
              <a:t>Esistenza e manifestazione</a:t>
            </a:r>
          </a:p>
          <a:p>
            <a:pPr marL="285750" indent="-285750" algn="just">
              <a:buFont typeface="Arial" panose="020B0604020202020204" pitchFamily="34" charset="0"/>
              <a:buChar char="•"/>
            </a:pPr>
            <a:r>
              <a:rPr lang="it-IT" b="1" dirty="0" smtClean="0">
                <a:solidFill>
                  <a:schemeClr val="tx1"/>
                </a:solidFill>
              </a:rPr>
              <a:t>Completezza</a:t>
            </a:r>
          </a:p>
          <a:p>
            <a:pPr marL="285750" indent="-285750" algn="just">
              <a:buFont typeface="Arial" panose="020B0604020202020204" pitchFamily="34" charset="0"/>
              <a:buChar char="•"/>
            </a:pPr>
            <a:r>
              <a:rPr lang="it-IT" b="1" dirty="0" smtClean="0">
                <a:solidFill>
                  <a:schemeClr val="tx1"/>
                </a:solidFill>
              </a:rPr>
              <a:t>Diritti e obblighi</a:t>
            </a:r>
          </a:p>
          <a:p>
            <a:pPr marL="285750" indent="-285750" algn="just">
              <a:buFont typeface="Arial" panose="020B0604020202020204" pitchFamily="34" charset="0"/>
              <a:buChar char="•"/>
            </a:pPr>
            <a:r>
              <a:rPr lang="it-IT" b="1" dirty="0" smtClean="0">
                <a:solidFill>
                  <a:schemeClr val="tx1"/>
                </a:solidFill>
              </a:rPr>
              <a:t>Valutazione e imputazione</a:t>
            </a:r>
          </a:p>
          <a:p>
            <a:pPr marL="285750" indent="-285750" algn="just">
              <a:buFont typeface="Arial" panose="020B0604020202020204" pitchFamily="34" charset="0"/>
              <a:buChar char="•"/>
            </a:pPr>
            <a:r>
              <a:rPr lang="it-IT" b="1" dirty="0" smtClean="0">
                <a:solidFill>
                  <a:schemeClr val="tx1"/>
                </a:solidFill>
              </a:rPr>
              <a:t>Presentazione e informativa</a:t>
            </a:r>
            <a:endParaRPr lang="it-IT" b="1" dirty="0">
              <a:solidFill>
                <a:schemeClr val="tx1"/>
              </a:solidFill>
            </a:endParaRPr>
          </a:p>
        </p:txBody>
      </p:sp>
      <p:sp>
        <p:nvSpPr>
          <p:cNvPr id="10" name="Rettangolo 9"/>
          <p:cNvSpPr/>
          <p:nvPr/>
        </p:nvSpPr>
        <p:spPr>
          <a:xfrm>
            <a:off x="7824189" y="2595886"/>
            <a:ext cx="395600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Applicazione della procedura in relazione alla voce di bilancio</a:t>
            </a:r>
            <a:endParaRPr lang="it-IT" dirty="0">
              <a:solidFill>
                <a:schemeClr val="tx1"/>
              </a:solidFill>
            </a:endParaRPr>
          </a:p>
        </p:txBody>
      </p:sp>
      <p:sp>
        <p:nvSpPr>
          <p:cNvPr id="16" name="Rettangolo 15"/>
          <p:cNvSpPr/>
          <p:nvPr/>
        </p:nvSpPr>
        <p:spPr>
          <a:xfrm>
            <a:off x="239349" y="1484784"/>
            <a:ext cx="115408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SUI SALDI DI BILANCIO</a:t>
            </a:r>
            <a:endParaRPr lang="it-IT" sz="2800" b="1" dirty="0">
              <a:solidFill>
                <a:schemeClr val="tx1"/>
              </a:solidFill>
            </a:endParaRPr>
          </a:p>
        </p:txBody>
      </p:sp>
      <p:sp>
        <p:nvSpPr>
          <p:cNvPr id="21" name="Rettangolo 20"/>
          <p:cNvSpPr/>
          <p:nvPr/>
        </p:nvSpPr>
        <p:spPr>
          <a:xfrm>
            <a:off x="6251942" y="4437112"/>
            <a:ext cx="5499801" cy="23042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it-IT" b="1" dirty="0" smtClean="0">
                <a:solidFill>
                  <a:schemeClr val="tx1"/>
                </a:solidFill>
              </a:rPr>
              <a:t>Verifica delle registrazioni e/o dei documenti</a:t>
            </a:r>
          </a:p>
          <a:p>
            <a:pPr marL="285750" indent="-285750" algn="just">
              <a:buFont typeface="Arial" panose="020B0604020202020204" pitchFamily="34" charset="0"/>
              <a:buChar char="•"/>
            </a:pPr>
            <a:r>
              <a:rPr lang="it-IT" b="1" dirty="0" smtClean="0">
                <a:solidFill>
                  <a:schemeClr val="tx1"/>
                </a:solidFill>
              </a:rPr>
              <a:t>Ispezione delle attività materiali</a:t>
            </a:r>
          </a:p>
          <a:p>
            <a:pPr marL="285750" indent="-285750" algn="just">
              <a:buFont typeface="Arial" panose="020B0604020202020204" pitchFamily="34" charset="0"/>
              <a:buChar char="•"/>
            </a:pPr>
            <a:r>
              <a:rPr lang="it-IT" b="1" dirty="0" smtClean="0">
                <a:solidFill>
                  <a:schemeClr val="tx1"/>
                </a:solidFill>
              </a:rPr>
              <a:t>Osservazione</a:t>
            </a:r>
          </a:p>
          <a:p>
            <a:pPr marL="285750" indent="-285750" algn="just">
              <a:buFont typeface="Arial" panose="020B0604020202020204" pitchFamily="34" charset="0"/>
              <a:buChar char="•"/>
            </a:pPr>
            <a:r>
              <a:rPr lang="it-IT" b="1" dirty="0" smtClean="0">
                <a:solidFill>
                  <a:schemeClr val="tx1"/>
                </a:solidFill>
              </a:rPr>
              <a:t>Indagine</a:t>
            </a:r>
          </a:p>
          <a:p>
            <a:pPr marL="285750" indent="-285750" algn="just">
              <a:buFont typeface="Arial" panose="020B0604020202020204" pitchFamily="34" charset="0"/>
              <a:buChar char="•"/>
            </a:pPr>
            <a:r>
              <a:rPr lang="it-IT" b="1" dirty="0" smtClean="0">
                <a:solidFill>
                  <a:schemeClr val="tx1"/>
                </a:solidFill>
              </a:rPr>
              <a:t>Ricalcolo</a:t>
            </a:r>
          </a:p>
          <a:p>
            <a:pPr marL="285750" indent="-285750" algn="just">
              <a:buFont typeface="Arial" panose="020B0604020202020204" pitchFamily="34" charset="0"/>
              <a:buChar char="•"/>
            </a:pPr>
            <a:r>
              <a:rPr lang="it-IT" b="1" dirty="0" smtClean="0">
                <a:solidFill>
                  <a:schemeClr val="tx1"/>
                </a:solidFill>
              </a:rPr>
              <a:t>Ulteriore (ri)-esecuzione</a:t>
            </a:r>
          </a:p>
          <a:p>
            <a:pPr marL="285750" indent="-285750" algn="just">
              <a:buFont typeface="Arial" panose="020B0604020202020204" pitchFamily="34" charset="0"/>
              <a:buChar char="•"/>
            </a:pPr>
            <a:r>
              <a:rPr lang="it-IT" b="1" dirty="0" smtClean="0">
                <a:solidFill>
                  <a:schemeClr val="tx1"/>
                </a:solidFill>
              </a:rPr>
              <a:t>Conferma</a:t>
            </a:r>
            <a:endParaRPr lang="it-IT" b="1" dirty="0">
              <a:solidFill>
                <a:schemeClr val="tx1"/>
              </a:solidFill>
            </a:endParaRPr>
          </a:p>
        </p:txBody>
      </p:sp>
      <p:sp>
        <p:nvSpPr>
          <p:cNvPr id="5" name="Freccia a destra 4"/>
          <p:cNvSpPr/>
          <p:nvPr/>
        </p:nvSpPr>
        <p:spPr>
          <a:xfrm>
            <a:off x="5423925" y="2996952"/>
            <a:ext cx="130454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Freccia in giù 2"/>
          <p:cNvSpPr/>
          <p:nvPr/>
        </p:nvSpPr>
        <p:spPr>
          <a:xfrm>
            <a:off x="7824189" y="3933056"/>
            <a:ext cx="646176"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228950893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289908" y="2420888"/>
            <a:ext cx="3482677"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u="sng" dirty="0" smtClean="0">
                <a:solidFill>
                  <a:schemeClr val="tx1"/>
                </a:solidFill>
              </a:rPr>
              <a:t>Procedura di Revisione</a:t>
            </a:r>
          </a:p>
          <a:p>
            <a:pPr algn="just"/>
            <a:endParaRPr lang="it-IT" b="1" dirty="0">
              <a:solidFill>
                <a:schemeClr val="tx1"/>
              </a:solidFill>
            </a:endParaRPr>
          </a:p>
          <a:p>
            <a:pPr algn="just"/>
            <a:r>
              <a:rPr lang="it-IT" b="1" dirty="0" smtClean="0">
                <a:solidFill>
                  <a:schemeClr val="tx1"/>
                </a:solidFill>
              </a:rPr>
              <a:t>Verifica e analisi degli incassi dei crediti dopo la chiusura dell’esercizio</a:t>
            </a:r>
            <a:endParaRPr lang="it-IT" b="1" dirty="0">
              <a:solidFill>
                <a:schemeClr val="tx1"/>
              </a:solidFill>
            </a:endParaRPr>
          </a:p>
        </p:txBody>
      </p:sp>
      <p:sp>
        <p:nvSpPr>
          <p:cNvPr id="10" name="Rettangolo 9"/>
          <p:cNvSpPr/>
          <p:nvPr/>
        </p:nvSpPr>
        <p:spPr>
          <a:xfrm>
            <a:off x="8208235" y="2595886"/>
            <a:ext cx="3571963" cy="16972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it-IT" dirty="0" smtClean="0">
                <a:solidFill>
                  <a:schemeClr val="tx1"/>
                </a:solidFill>
              </a:rPr>
              <a:t>Esistenza dei crediti</a:t>
            </a:r>
          </a:p>
          <a:p>
            <a:pPr marL="285750" indent="-285750" algn="just">
              <a:buFont typeface="Arial" panose="020B0604020202020204" pitchFamily="34" charset="0"/>
              <a:buChar char="•"/>
            </a:pPr>
            <a:r>
              <a:rPr lang="it-IT" dirty="0" smtClean="0">
                <a:solidFill>
                  <a:schemeClr val="tx1"/>
                </a:solidFill>
              </a:rPr>
              <a:t>Valutazione dei crediti</a:t>
            </a:r>
            <a:endParaRPr lang="it-IT" dirty="0">
              <a:solidFill>
                <a:schemeClr val="tx1"/>
              </a:solidFill>
            </a:endParaRPr>
          </a:p>
        </p:txBody>
      </p:sp>
      <p:sp>
        <p:nvSpPr>
          <p:cNvPr id="16" name="Rettangolo 15"/>
          <p:cNvSpPr/>
          <p:nvPr/>
        </p:nvSpPr>
        <p:spPr>
          <a:xfrm>
            <a:off x="239349" y="1484784"/>
            <a:ext cx="115408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solidFill>
                  <a:schemeClr val="tx1"/>
                </a:solidFill>
              </a:rPr>
              <a:t>LE ASSERZIONI SUI SALDI DI BILANCIO</a:t>
            </a:r>
            <a:endParaRPr lang="it-IT" sz="2800" b="1" dirty="0">
              <a:solidFill>
                <a:schemeClr val="tx1"/>
              </a:solidFill>
            </a:endParaRPr>
          </a:p>
        </p:txBody>
      </p:sp>
      <p:sp>
        <p:nvSpPr>
          <p:cNvPr id="21" name="Rettangolo 20"/>
          <p:cNvSpPr/>
          <p:nvPr/>
        </p:nvSpPr>
        <p:spPr>
          <a:xfrm>
            <a:off x="239350" y="5733256"/>
            <a:ext cx="11713301" cy="10081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Non fornisce elementi probativi sul rispetto del criterio di competenza </a:t>
            </a:r>
            <a:r>
              <a:rPr lang="it-IT" dirty="0">
                <a:solidFill>
                  <a:schemeClr val="tx1"/>
                </a:solidFill>
              </a:rPr>
              <a:t>(applicare procedura di «</a:t>
            </a:r>
            <a:r>
              <a:rPr lang="it-IT" b="1" u="sng" dirty="0">
                <a:solidFill>
                  <a:schemeClr val="tx1"/>
                </a:solidFill>
              </a:rPr>
              <a:t>cut off</a:t>
            </a:r>
            <a:r>
              <a:rPr lang="it-IT" dirty="0">
                <a:solidFill>
                  <a:schemeClr val="tx1"/>
                </a:solidFill>
              </a:rPr>
              <a:t>» che si </a:t>
            </a:r>
            <a:r>
              <a:rPr lang="it-IT" dirty="0" smtClean="0">
                <a:solidFill>
                  <a:schemeClr val="tx1"/>
                </a:solidFill>
              </a:rPr>
              <a:t>sostanzia, pe r esempio, </a:t>
            </a:r>
            <a:r>
              <a:rPr lang="it-IT" dirty="0">
                <a:solidFill>
                  <a:schemeClr val="tx1"/>
                </a:solidFill>
              </a:rPr>
              <a:t>nella verifica degli ultimi documenti di trasporto in entrata ed in uscita a cavallo dell’esercizio e delle relative fatture di acquisto e di </a:t>
            </a:r>
            <a:r>
              <a:rPr lang="it-IT" dirty="0" smtClean="0">
                <a:solidFill>
                  <a:schemeClr val="tx1"/>
                </a:solidFill>
              </a:rPr>
              <a:t>vendita).</a:t>
            </a:r>
            <a:endParaRPr lang="it-IT" dirty="0">
              <a:solidFill>
                <a:schemeClr val="tx1"/>
              </a:solidFill>
            </a:endParaRPr>
          </a:p>
        </p:txBody>
      </p:sp>
      <p:sp>
        <p:nvSpPr>
          <p:cNvPr id="9" name="Rettangolo 8"/>
          <p:cNvSpPr/>
          <p:nvPr/>
        </p:nvSpPr>
        <p:spPr>
          <a:xfrm>
            <a:off x="4175788" y="4653136"/>
            <a:ext cx="3653745" cy="792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Elementi probativi sufficienti e appropriati</a:t>
            </a:r>
            <a:endParaRPr lang="it-IT" dirty="0">
              <a:solidFill>
                <a:schemeClr val="tx1"/>
              </a:solidFill>
            </a:endParaRPr>
          </a:p>
        </p:txBody>
      </p:sp>
      <p:sp>
        <p:nvSpPr>
          <p:cNvPr id="2" name="Freccia a incrocio 1"/>
          <p:cNvSpPr/>
          <p:nvPr/>
        </p:nvSpPr>
        <p:spPr>
          <a:xfrm>
            <a:off x="4175787" y="2420889"/>
            <a:ext cx="3744416" cy="1872207"/>
          </a:xfrm>
          <a:prstGeom prst="quad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Freccia circolare a destra 2"/>
          <p:cNvSpPr/>
          <p:nvPr/>
        </p:nvSpPr>
        <p:spPr>
          <a:xfrm>
            <a:off x="2031247" y="4441104"/>
            <a:ext cx="975360" cy="86010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5" name="Freccia circolare in su 4"/>
          <p:cNvSpPr/>
          <p:nvPr/>
        </p:nvSpPr>
        <p:spPr>
          <a:xfrm>
            <a:off x="8784299" y="4585048"/>
            <a:ext cx="1621536" cy="73152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Tree>
    <p:extLst>
      <p:ext uri="{BB962C8B-B14F-4D97-AF65-F5344CB8AC3E}">
        <p14:creationId xmlns:p14="http://schemas.microsoft.com/office/powerpoint/2010/main" val="3396575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744</TotalTime>
  <Words>9040</Words>
  <Application>Microsoft Office PowerPoint</Application>
  <PresentationFormat>Personalizzato</PresentationFormat>
  <Paragraphs>1256</Paragraphs>
  <Slides>130</Slides>
  <Notes>58</Notes>
  <HiddenSlides>0</HiddenSlides>
  <MMClips>0</MMClips>
  <ScaleCrop>false</ScaleCrop>
  <HeadingPairs>
    <vt:vector size="4" baseType="variant">
      <vt:variant>
        <vt:lpstr>Tema</vt:lpstr>
      </vt:variant>
      <vt:variant>
        <vt:i4>1</vt:i4>
      </vt:variant>
      <vt:variant>
        <vt:lpstr>Titoli diapositive</vt:lpstr>
      </vt:variant>
      <vt:variant>
        <vt:i4>130</vt:i4>
      </vt:variant>
    </vt:vector>
  </HeadingPairs>
  <TitlesOfParts>
    <vt:vector size="131" baseType="lpstr">
      <vt:lpstr>1_Tema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Giuseppe Sberna</dc:creator>
  <cp:lastModifiedBy>Fabrizio Poggiani</cp:lastModifiedBy>
  <cp:revision>99</cp:revision>
  <dcterms:created xsi:type="dcterms:W3CDTF">2018-10-10T12:34:43Z</dcterms:created>
  <dcterms:modified xsi:type="dcterms:W3CDTF">2018-11-07T11:06:59Z</dcterms:modified>
</cp:coreProperties>
</file>